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6" r:id="rId2"/>
    <p:sldId id="385" r:id="rId3"/>
    <p:sldId id="274" r:id="rId4"/>
    <p:sldId id="326" r:id="rId5"/>
    <p:sldId id="368" r:id="rId6"/>
    <p:sldId id="346" r:id="rId7"/>
    <p:sldId id="347" r:id="rId8"/>
    <p:sldId id="348" r:id="rId9"/>
    <p:sldId id="370" r:id="rId10"/>
    <p:sldId id="371" r:id="rId11"/>
    <p:sldId id="349" r:id="rId12"/>
    <p:sldId id="352" r:id="rId13"/>
    <p:sldId id="372" r:id="rId14"/>
    <p:sldId id="350" r:id="rId15"/>
    <p:sldId id="353" r:id="rId16"/>
    <p:sldId id="354" r:id="rId17"/>
    <p:sldId id="386" r:id="rId18"/>
    <p:sldId id="378" r:id="rId19"/>
    <p:sldId id="376" r:id="rId20"/>
    <p:sldId id="379" r:id="rId21"/>
    <p:sldId id="377" r:id="rId22"/>
    <p:sldId id="387" r:id="rId23"/>
    <p:sldId id="380" r:id="rId24"/>
    <p:sldId id="374" r:id="rId25"/>
    <p:sldId id="273" r:id="rId26"/>
    <p:sldId id="282" r:id="rId27"/>
    <p:sldId id="388" r:id="rId28"/>
    <p:sldId id="375" r:id="rId29"/>
    <p:sldId id="384" r:id="rId30"/>
    <p:sldId id="382" r:id="rId31"/>
    <p:sldId id="389" r:id="rId3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7189" autoAdjust="0"/>
  </p:normalViewPr>
  <p:slideViewPr>
    <p:cSldViewPr snapToGrid="0">
      <p:cViewPr varScale="1">
        <p:scale>
          <a:sx n="32" d="100"/>
          <a:sy n="32" d="100"/>
        </p:scale>
        <p:origin x="84" y="1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0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128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9DEA2-4C38-489D-8BD7-097E8709FFD2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F3877-C520-4C21-9B8C-D2597F6D1C56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28564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3877-C520-4C21-9B8C-D2597F6D1C56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66810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3877-C520-4C21-9B8C-D2597F6D1C56}" type="slidenum">
              <a:rPr lang="es-PE" smtClean="0"/>
              <a:t>15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7247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8F3877-C520-4C21-9B8C-D2597F6D1C56}" type="slidenum">
              <a:rPr lang="es-PE" smtClean="0"/>
              <a:t>23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0838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2269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523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6898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1653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01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43211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965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0638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4628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196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4383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F7F1C-34D3-408F-AE60-4C0C61B01133}" type="datetimeFigureOut">
              <a:rPr lang="es-PE" smtClean="0"/>
              <a:t>18/04/2019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18E9-E2C4-414E-891E-437E6FB6D14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697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tif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PE" sz="4800" dirty="0" smtClean="0"/>
              <a:t>PAUL TOURNIER CONFERENCE</a:t>
            </a:r>
            <a:endParaRPr lang="en-US" sz="48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s-PE" dirty="0" smtClean="0"/>
          </a:p>
          <a:p>
            <a:r>
              <a:rPr lang="es-PE" sz="4000" i="1" dirty="0" smtClean="0"/>
              <a:t>Juan-Alberto </a:t>
            </a:r>
            <a:r>
              <a:rPr lang="es-PE" sz="4000" i="1" dirty="0"/>
              <a:t>Perales-Cabrera, </a:t>
            </a:r>
            <a:r>
              <a:rPr lang="es-PE" sz="4000" i="1" dirty="0" err="1"/>
              <a:t>B.Sc</a:t>
            </a:r>
            <a:r>
              <a:rPr lang="es-PE" sz="4000" i="1" dirty="0"/>
              <a:t>., M.D., </a:t>
            </a:r>
            <a:r>
              <a:rPr lang="es-PE" sz="4000" i="1" dirty="0" err="1"/>
              <a:t>Dr.Med.Sc</a:t>
            </a:r>
            <a:r>
              <a:rPr lang="es-PE" sz="4000" i="1" dirty="0"/>
              <a:t>.</a:t>
            </a:r>
            <a:endParaRPr lang="en-US" sz="4000" dirty="0"/>
          </a:p>
          <a:p>
            <a:r>
              <a:rPr lang="en-US" sz="2900" i="1" smtClean="0"/>
              <a:t> Extraordinary Expert  </a:t>
            </a:r>
            <a:r>
              <a:rPr lang="en-US" sz="2900" i="1" dirty="0"/>
              <a:t>Professor, Institute of Ethics in Health, San Fernando Faculty of Medicine, San Marcos National University; Honorary Member, National Academy of Medicine; and </a:t>
            </a:r>
            <a:endParaRPr lang="en-US" sz="2900" dirty="0"/>
          </a:p>
          <a:p>
            <a:r>
              <a:rPr lang="en-US" sz="2900" i="1" dirty="0"/>
              <a:t>Past President, Latin American Network of Person Centered Medicine, Lima, Peru.</a:t>
            </a:r>
            <a:endParaRPr lang="en-US" sz="2900" dirty="0"/>
          </a:p>
          <a:p>
            <a:endParaRPr lang="en-US" dirty="0"/>
          </a:p>
        </p:txBody>
      </p:sp>
      <p:pic>
        <p:nvPicPr>
          <p:cNvPr id="6" name="Picture 1" descr="Nuevo Escud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23" y="4507606"/>
            <a:ext cx="922136" cy="103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n 6"/>
          <p:cNvPicPr/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835" t="10669" r="30867" b="11622"/>
          <a:stretch/>
        </p:blipFill>
        <p:spPr bwMode="auto">
          <a:xfrm>
            <a:off x="10695707" y="629869"/>
            <a:ext cx="1020445" cy="10604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2163650" y="740024"/>
            <a:ext cx="85320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12th GENEVA CONFERENCE ON PERSON-CENTERED MEDICINE</a:t>
            </a:r>
            <a:endParaRPr lang="es-PE" sz="2400" dirty="0"/>
          </a:p>
          <a:p>
            <a:pPr algn="ctr"/>
            <a:r>
              <a:rPr lang="en-US" sz="2800" b="1" i="1" dirty="0"/>
              <a:t>Promoting</a:t>
            </a:r>
            <a:r>
              <a:rPr lang="en-CA" sz="2800" b="1" i="1" dirty="0"/>
              <a:t> Well-being and Overcoming Burn-out</a:t>
            </a:r>
            <a:endParaRPr lang="es-PE" sz="2800" dirty="0"/>
          </a:p>
          <a:p>
            <a:pPr algn="ctr"/>
            <a:r>
              <a:rPr lang="en-US" sz="2800" b="1" dirty="0"/>
              <a:t>March 25-27, 2019</a:t>
            </a:r>
            <a:endParaRPr lang="es-PE" sz="2800" dirty="0"/>
          </a:p>
        </p:txBody>
      </p:sp>
      <p:pic>
        <p:nvPicPr>
          <p:cNvPr id="8" name="Imagen 3" descr="C:\Users\Alberto\Pictures\Escudo Sanfer(SF) -2 copi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3491" y="4529563"/>
            <a:ext cx="9048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 vertival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70" t="33287" r="47772" b="48816"/>
          <a:stretch>
            <a:fillRect/>
          </a:stretch>
        </p:blipFill>
        <p:spPr bwMode="auto">
          <a:xfrm>
            <a:off x="5771671" y="5434438"/>
            <a:ext cx="76644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9 Imagen" descr="D:\Logos\logo PCO.ti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82" y="740024"/>
            <a:ext cx="1085850" cy="1113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90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1116" y="532756"/>
            <a:ext cx="1041990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2017,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July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14th,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Peruvian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Association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Medicine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founded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Latin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America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Association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Academies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Medicine,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Spain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Portugal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devoted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Medicine, in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Bogota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Colombia.</a:t>
            </a:r>
          </a:p>
          <a:p>
            <a:endParaRPr lang="es-P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2017.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Third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Medicine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Medical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Lima,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14-15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2017, A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Declaration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issued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P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8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6298" y="1182497"/>
            <a:ext cx="100954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endParaRPr lang="es-PE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2018,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September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7-8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. La Paz Bolivia,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Fourth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Conference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3200" dirty="0">
                <a:ea typeface="Verdana" panose="020B0604030504040204" pitchFamily="34" charset="0"/>
                <a:cs typeface="Verdana" panose="020B0604030504040204" pitchFamily="34" charset="0"/>
              </a:rPr>
              <a:t> : </a:t>
            </a:r>
            <a:r>
              <a:rPr lang="es-PE" sz="3200" b="1" dirty="0"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s-PE" sz="3200" b="1" dirty="0" err="1"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3200" b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b="1" dirty="0" err="1"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3200" b="1" dirty="0">
                <a:ea typeface="Verdana" panose="020B0604030504040204" pitchFamily="34" charset="0"/>
                <a:cs typeface="Verdana" panose="020B0604030504040204" pitchFamily="34" charset="0"/>
              </a:rPr>
              <a:t> Medicine </a:t>
            </a:r>
            <a:r>
              <a:rPr lang="es-PE" sz="3200" b="1" dirty="0" err="1">
                <a:ea typeface="Verdana" panose="020B0604030504040204" pitchFamily="34" charset="0"/>
                <a:cs typeface="Verdana" panose="020B0604030504040204" pitchFamily="34" charset="0"/>
              </a:rPr>
              <a:t>Primary</a:t>
            </a:r>
            <a:r>
              <a:rPr lang="es-PE" sz="3200" b="1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b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es-ES" sz="3200" b="1" i="1" dirty="0" smtClean="0"/>
              <a:t>:  Popular and </a:t>
            </a:r>
            <a:r>
              <a:rPr lang="es-ES" sz="3200" b="1" i="1" dirty="0" err="1" smtClean="0"/>
              <a:t>Scientific</a:t>
            </a:r>
            <a:r>
              <a:rPr lang="es-ES" sz="3200" b="1" i="1" dirty="0" smtClean="0"/>
              <a:t> </a:t>
            </a:r>
            <a:r>
              <a:rPr lang="es-ES" sz="3200" b="1" i="1" dirty="0" err="1" smtClean="0"/>
              <a:t>Knnowledges</a:t>
            </a:r>
            <a:r>
              <a:rPr lang="es-ES" sz="3200" b="1" i="1" dirty="0" smtClean="0"/>
              <a:t>, </a:t>
            </a:r>
            <a:r>
              <a:rPr lang="es-ES" sz="3200" b="1" i="1" dirty="0" err="1" smtClean="0"/>
              <a:t>Ecology</a:t>
            </a:r>
            <a:r>
              <a:rPr lang="es-ES" sz="3200" b="1" i="1" dirty="0" smtClean="0"/>
              <a:t> and </a:t>
            </a:r>
            <a:r>
              <a:rPr lang="es-ES" sz="3200" b="1" i="1" dirty="0" err="1" smtClean="0"/>
              <a:t>Community</a:t>
            </a:r>
            <a:r>
              <a:rPr lang="es-ES" sz="3200" b="1" i="1" dirty="0" smtClean="0"/>
              <a:t> </a:t>
            </a:r>
            <a:r>
              <a:rPr lang="es-ES" sz="3200" b="1" i="1" dirty="0" err="1" smtClean="0"/>
              <a:t>Participation</a:t>
            </a:r>
            <a:r>
              <a:rPr lang="es-ES" sz="3200" b="1" i="1" dirty="0" smtClean="0"/>
              <a:t>” </a:t>
            </a:r>
            <a:endParaRPr lang="es-PE" sz="3200" dirty="0"/>
          </a:p>
          <a:p>
            <a:endParaRPr lang="es-PE" sz="3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 A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Declaration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issued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s-PE" sz="32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PE" sz="320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2018.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Peruvian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Encounter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Medicine,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held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in Lima,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s-PE" sz="3200" u="sng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ecember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PE" sz="3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07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6418" y="1450518"/>
            <a:ext cx="1046243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2018.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Peruvian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Association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s-PE" sz="32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  Medicine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s-PE" sz="32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es-PE" sz="3200" dirty="0" err="1" smtClean="0">
                <a:ea typeface="Verdana" panose="020B0604030504040204" pitchFamily="34" charset="0"/>
              </a:rPr>
              <a:t>egally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established</a:t>
            </a:r>
            <a:r>
              <a:rPr lang="es-PE" sz="3200" dirty="0" smtClean="0">
                <a:ea typeface="Verdana" panose="020B0604030504040204" pitchFamily="34" charset="0"/>
              </a:rPr>
              <a:t>. </a:t>
            </a:r>
          </a:p>
          <a:p>
            <a:pPr marL="457200" indent="-457200">
              <a:buFont typeface="Wingdings" pitchFamily="2" charset="2"/>
              <a:buChar char="§"/>
            </a:pPr>
            <a:endParaRPr lang="es-PE" sz="3200" dirty="0" smtClean="0">
              <a:ea typeface="Verdana" panose="020B060403050404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s-PE" sz="3200" dirty="0" smtClean="0">
                <a:ea typeface="Verdana" panose="020B0604030504040204" pitchFamily="34" charset="0"/>
              </a:rPr>
              <a:t>2018, </a:t>
            </a:r>
            <a:r>
              <a:rPr lang="es-PE" sz="3200" dirty="0" err="1" smtClean="0">
                <a:ea typeface="Verdana" panose="020B0604030504040204" pitchFamily="34" charset="0"/>
              </a:rPr>
              <a:t>First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Peruvian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Encounter</a:t>
            </a:r>
            <a:r>
              <a:rPr lang="es-PE" sz="3200" dirty="0" smtClean="0">
                <a:ea typeface="Verdana" panose="020B0604030504040204" pitchFamily="34" charset="0"/>
              </a:rPr>
              <a:t>,  </a:t>
            </a:r>
            <a:r>
              <a:rPr lang="es-PE" sz="3200" dirty="0" err="1" smtClean="0">
                <a:ea typeface="Verdana" panose="020B0604030504040204" pitchFamily="34" charset="0"/>
              </a:rPr>
              <a:t>December</a:t>
            </a:r>
            <a:r>
              <a:rPr lang="es-PE" sz="3200" dirty="0" smtClean="0">
                <a:ea typeface="Verdana" panose="020B0604030504040204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endParaRPr lang="es-PE" sz="3200" dirty="0" smtClean="0">
              <a:ea typeface="Verdana" panose="020B0604030504040204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s-PE" sz="3200" dirty="0" smtClean="0">
                <a:ea typeface="Verdana" panose="020B0604030504040204" pitchFamily="34" charset="0"/>
              </a:rPr>
              <a:t>2019  </a:t>
            </a:r>
            <a:r>
              <a:rPr lang="es-PE" sz="3200" dirty="0" err="1" smtClean="0">
                <a:ea typeface="Verdana" panose="020B0604030504040204" pitchFamily="34" charset="0"/>
              </a:rPr>
              <a:t>The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>
                <a:ea typeface="Verdana" panose="020B0604030504040204" pitchFamily="34" charset="0"/>
              </a:rPr>
              <a:t>S</a:t>
            </a:r>
            <a:r>
              <a:rPr lang="es-PE" sz="3200" dirty="0" err="1" smtClean="0">
                <a:ea typeface="Verdana" panose="020B0604030504040204" pitchFamily="34" charset="0"/>
              </a:rPr>
              <a:t>econd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Peruvian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Conference</a:t>
            </a:r>
            <a:r>
              <a:rPr lang="es-PE" sz="3200" dirty="0">
                <a:ea typeface="Verdana" panose="020B0604030504040204" pitchFamily="34" charset="0"/>
              </a:rPr>
              <a:t> </a:t>
            </a:r>
            <a:r>
              <a:rPr lang="es-PE" sz="3200" dirty="0" smtClean="0">
                <a:ea typeface="Verdana" panose="020B0604030504040204" pitchFamily="34" charset="0"/>
              </a:rPr>
              <a:t>and </a:t>
            </a:r>
            <a:r>
              <a:rPr lang="es-PE" sz="3200" dirty="0" err="1" smtClean="0">
                <a:ea typeface="Verdana" panose="020B0604030504040204" pitchFamily="34" charset="0"/>
              </a:rPr>
              <a:t>Fifth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Latin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>
                <a:ea typeface="Verdana" panose="020B0604030504040204" pitchFamily="34" charset="0"/>
              </a:rPr>
              <a:t>A</a:t>
            </a:r>
            <a:r>
              <a:rPr lang="es-PE" sz="3200" dirty="0" smtClean="0">
                <a:ea typeface="Verdana" panose="020B0604030504040204" pitchFamily="34" charset="0"/>
              </a:rPr>
              <a:t>merican </a:t>
            </a:r>
            <a:r>
              <a:rPr lang="es-PE" sz="3200" dirty="0" err="1" smtClean="0">
                <a:ea typeface="Verdana" panose="020B0604030504040204" pitchFamily="34" charset="0"/>
              </a:rPr>
              <a:t>Conference</a:t>
            </a:r>
            <a:r>
              <a:rPr lang="es-PE" sz="3200" dirty="0" smtClean="0">
                <a:ea typeface="Verdana" panose="020B0604030504040204" pitchFamily="34" charset="0"/>
              </a:rPr>
              <a:t> . </a:t>
            </a:r>
            <a:endParaRPr lang="es-PE" sz="3200" dirty="0"/>
          </a:p>
        </p:txBody>
      </p:sp>
    </p:spTree>
    <p:extLst>
      <p:ext uri="{BB962C8B-B14F-4D97-AF65-F5344CB8AC3E}">
        <p14:creationId xmlns:p14="http://schemas.microsoft.com/office/powerpoint/2010/main" val="29872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PERSON CENTERED LATIN AMERICAN NETWORK CURRENT PRESIDENT</a:t>
            </a:r>
            <a:endParaRPr lang="es-PE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6246628" y="1775637"/>
            <a:ext cx="5181600" cy="3869698"/>
          </a:xfrm>
        </p:spPr>
        <p:txBody>
          <a:bodyPr>
            <a:normAutofit/>
          </a:bodyPr>
          <a:lstStyle/>
          <a:p>
            <a:r>
              <a:rPr lang="es-PE" sz="3600" dirty="0" smtClean="0"/>
              <a:t>Dr. Oscar </a:t>
            </a:r>
            <a:r>
              <a:rPr lang="es-PE" sz="3600" dirty="0" err="1" smtClean="0"/>
              <a:t>Cluzet</a:t>
            </a:r>
            <a:endParaRPr lang="es-PE" sz="3600" dirty="0" smtClean="0"/>
          </a:p>
          <a:p>
            <a:r>
              <a:rPr lang="es-PE" sz="3600" dirty="0" err="1" smtClean="0"/>
              <a:t>National</a:t>
            </a:r>
            <a:r>
              <a:rPr lang="es-PE" sz="3600" dirty="0" smtClean="0"/>
              <a:t> </a:t>
            </a:r>
            <a:r>
              <a:rPr lang="es-PE" sz="3600" dirty="0" err="1"/>
              <a:t>A</a:t>
            </a:r>
            <a:r>
              <a:rPr lang="es-PE" sz="3600" dirty="0" err="1" smtClean="0"/>
              <a:t>cademy</a:t>
            </a:r>
            <a:r>
              <a:rPr lang="es-PE" sz="3600" dirty="0" smtClean="0"/>
              <a:t> of Medicine of Uruguay.</a:t>
            </a:r>
          </a:p>
          <a:p>
            <a:r>
              <a:rPr lang="es-PE" sz="3600" dirty="0" err="1" smtClean="0"/>
              <a:t>Critical</a:t>
            </a:r>
            <a:r>
              <a:rPr lang="es-PE" sz="3600" dirty="0" smtClean="0"/>
              <a:t> </a:t>
            </a:r>
            <a:r>
              <a:rPr lang="es-PE" sz="3600" dirty="0" err="1" smtClean="0"/>
              <a:t>Care</a:t>
            </a:r>
            <a:r>
              <a:rPr lang="es-PE" sz="3600" dirty="0" smtClean="0"/>
              <a:t> Medicine</a:t>
            </a:r>
          </a:p>
          <a:p>
            <a:r>
              <a:rPr lang="es-PE" sz="3600" dirty="0" err="1" smtClean="0"/>
              <a:t>Bioethicist</a:t>
            </a:r>
            <a:endParaRPr lang="es-PE" sz="3600" dirty="0"/>
          </a:p>
        </p:txBody>
      </p:sp>
      <p:pic>
        <p:nvPicPr>
          <p:cNvPr id="6" name="irc_mi" descr="http://medicina.udd.cl/files/2013/07/Titulado-Oscar-Cluzet.jpg"/>
          <p:cNvPicPr>
            <a:picLocks noGrp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77" t="12920" r="50719" b="53020"/>
          <a:stretch/>
        </p:blipFill>
        <p:spPr bwMode="auto">
          <a:xfrm>
            <a:off x="1531088" y="1850065"/>
            <a:ext cx="3147238" cy="35619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2571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2"/>
          <p:cNvSpPr/>
          <p:nvPr/>
        </p:nvSpPr>
        <p:spPr>
          <a:xfrm>
            <a:off x="1135787" y="892569"/>
            <a:ext cx="943660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6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PUBLICATIONS,</a:t>
            </a:r>
          </a:p>
          <a:p>
            <a:endParaRPr lang="es-PE" sz="36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articles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published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Medicine in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scientific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journals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s-P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44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16419" y="337993"/>
            <a:ext cx="986701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3600" b="1" dirty="0" smtClean="0">
                <a:ea typeface="Verdana" panose="020B0604030504040204" pitchFamily="34" charset="0"/>
              </a:rPr>
              <a:t>MEDICAL  EDUCATION</a:t>
            </a:r>
            <a:endParaRPr lang="es-PE" sz="3600" b="1" dirty="0">
              <a:ea typeface="Verdana" panose="020B0604030504040204" pitchFamily="34" charset="0"/>
            </a:endParaRPr>
          </a:p>
          <a:p>
            <a:endParaRPr lang="es-PE" sz="2800" dirty="0" smtClean="0">
              <a:ea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3200" dirty="0" smtClean="0">
                <a:ea typeface="Verdana" panose="020B0604030504040204" pitchFamily="34" charset="0"/>
              </a:rPr>
              <a:t>Dr. J E </a:t>
            </a:r>
            <a:r>
              <a:rPr lang="es-PE" sz="3200" dirty="0" err="1" smtClean="0">
                <a:ea typeface="Verdana" panose="020B0604030504040204" pitchFamily="34" charset="0"/>
              </a:rPr>
              <a:t>Mezzich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is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i="1" dirty="0" smtClean="0">
                <a:ea typeface="Verdana" panose="020B0604030504040204" pitchFamily="34" charset="0"/>
              </a:rPr>
              <a:t>Doctor Honoris Causa </a:t>
            </a:r>
            <a:r>
              <a:rPr lang="es-PE" sz="3200" dirty="0" smtClean="0">
                <a:ea typeface="Verdana" panose="020B0604030504040204" pitchFamily="34" charset="0"/>
              </a:rPr>
              <a:t>of San Marcos </a:t>
            </a:r>
            <a:r>
              <a:rPr lang="es-PE" sz="3200" dirty="0" err="1" smtClean="0">
                <a:ea typeface="Verdana" panose="020B0604030504040204" pitchFamily="34" charset="0"/>
              </a:rPr>
              <a:t>University</a:t>
            </a:r>
            <a:r>
              <a:rPr lang="es-PE" sz="3200" dirty="0" smtClean="0">
                <a:ea typeface="Verdana" panose="020B0604030504040204" pitchFamily="34" charset="0"/>
              </a:rPr>
              <a:t> and </a:t>
            </a:r>
            <a:r>
              <a:rPr lang="es-PE" sz="3200" dirty="0" err="1" smtClean="0">
                <a:ea typeface="Verdana" panose="020B0604030504040204" pitchFamily="34" charset="0"/>
              </a:rPr>
              <a:t>currently</a:t>
            </a:r>
            <a:r>
              <a:rPr lang="es-PE" sz="3200" dirty="0" smtClean="0">
                <a:ea typeface="Verdana" panose="020B0604030504040204" pitchFamily="34" charset="0"/>
              </a:rPr>
              <a:t>  </a:t>
            </a:r>
            <a:r>
              <a:rPr lang="es-PE" sz="3200" dirty="0" err="1" smtClean="0">
                <a:ea typeface="Verdana" panose="020B0604030504040204" pitchFamily="34" charset="0"/>
              </a:rPr>
              <a:t>Chairs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the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Hipolito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Unanue</a:t>
            </a:r>
            <a:r>
              <a:rPr lang="es-PE" sz="3200" dirty="0" smtClean="0">
                <a:ea typeface="Verdana" panose="020B0604030504040204" pitchFamily="34" charset="0"/>
              </a:rPr>
              <a:t> International </a:t>
            </a:r>
            <a:r>
              <a:rPr lang="es-PE" sz="3200" dirty="0" err="1" smtClean="0">
                <a:ea typeface="Verdana" panose="020B0604030504040204" pitchFamily="34" charset="0"/>
              </a:rPr>
              <a:t>Course</a:t>
            </a:r>
            <a:r>
              <a:rPr lang="es-PE" sz="3200" dirty="0" smtClean="0">
                <a:ea typeface="Verdana" panose="020B0604030504040204" pitchFamily="34" charset="0"/>
              </a:rPr>
              <a:t> at </a:t>
            </a:r>
            <a:r>
              <a:rPr lang="es-PE" sz="3200" dirty="0" err="1" smtClean="0">
                <a:ea typeface="Verdana" panose="020B0604030504040204" pitchFamily="34" charset="0"/>
              </a:rPr>
              <a:t>its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>
                <a:ea typeface="Verdana" panose="020B0604030504040204" pitchFamily="34" charset="0"/>
              </a:rPr>
              <a:t>S</a:t>
            </a:r>
            <a:r>
              <a:rPr lang="es-PE" sz="3200" dirty="0" err="1" smtClean="0">
                <a:ea typeface="Verdana" panose="020B0604030504040204" pitchFamily="34" charset="0"/>
              </a:rPr>
              <a:t>chool</a:t>
            </a:r>
            <a:r>
              <a:rPr lang="es-PE" sz="3200" dirty="0" smtClean="0">
                <a:ea typeface="Verdana" panose="020B0604030504040204" pitchFamily="34" charset="0"/>
              </a:rPr>
              <a:t> of Medicine.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3200" dirty="0" err="1" smtClean="0">
                <a:ea typeface="Verdana" panose="020B0604030504040204" pitchFamily="34" charset="0"/>
              </a:rPr>
              <a:t>Several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>
                <a:ea typeface="Verdana" panose="020B0604030504040204" pitchFamily="34" charset="0"/>
              </a:rPr>
              <a:t>S</a:t>
            </a:r>
            <a:r>
              <a:rPr lang="es-PE" sz="3200" dirty="0" err="1" smtClean="0">
                <a:ea typeface="Verdana" panose="020B0604030504040204" pitchFamily="34" charset="0"/>
              </a:rPr>
              <a:t>eminars</a:t>
            </a:r>
            <a:r>
              <a:rPr lang="es-PE" sz="3200" dirty="0" smtClean="0">
                <a:ea typeface="Verdana" panose="020B0604030504040204" pitchFamily="34" charset="0"/>
              </a:rPr>
              <a:t> has </a:t>
            </a:r>
            <a:r>
              <a:rPr lang="es-PE" sz="3200" dirty="0" err="1" smtClean="0">
                <a:ea typeface="Verdana" panose="020B0604030504040204" pitchFamily="34" charset="0"/>
              </a:rPr>
              <a:t>been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held</a:t>
            </a:r>
            <a:r>
              <a:rPr lang="es-PE" sz="3200" dirty="0" smtClean="0">
                <a:ea typeface="Verdana" panose="020B0604030504040204" pitchFamily="34" charset="0"/>
              </a:rPr>
              <a:t> at San Fernando </a:t>
            </a:r>
            <a:r>
              <a:rPr lang="es-PE" sz="3200" dirty="0" err="1" smtClean="0">
                <a:ea typeface="Verdana" panose="020B0604030504040204" pitchFamily="34" charset="0"/>
              </a:rPr>
              <a:t>school</a:t>
            </a:r>
            <a:r>
              <a:rPr lang="es-PE" sz="3200" dirty="0" smtClean="0">
                <a:ea typeface="Verdana" panose="020B0604030504040204" pitchFamily="34" charset="0"/>
              </a:rPr>
              <a:t> of Medicine </a:t>
            </a:r>
            <a:r>
              <a:rPr lang="es-PE" sz="3200" dirty="0" err="1" smtClean="0">
                <a:ea typeface="Verdana" panose="020B0604030504040204" pitchFamily="34" charset="0"/>
              </a:rPr>
              <a:t>on</a:t>
            </a:r>
            <a:r>
              <a:rPr lang="es-PE" sz="3200" dirty="0" smtClean="0">
                <a:ea typeface="Verdana" panose="020B0604030504040204" pitchFamily="34" charset="0"/>
              </a:rPr>
              <a:t> PCM.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3200" dirty="0" smtClean="0">
                <a:ea typeface="Verdana" panose="020B0604030504040204" pitchFamily="34" charset="0"/>
              </a:rPr>
              <a:t>Franz Tamayo </a:t>
            </a:r>
            <a:r>
              <a:rPr lang="es-PE" sz="3200" dirty="0" err="1" smtClean="0">
                <a:ea typeface="Verdana" panose="020B0604030504040204" pitchFamily="34" charset="0"/>
              </a:rPr>
              <a:t>Private</a:t>
            </a:r>
            <a:r>
              <a:rPr lang="es-PE" sz="3200" dirty="0" smtClean="0">
                <a:ea typeface="Verdana" panose="020B0604030504040204" pitchFamily="34" charset="0"/>
              </a:rPr>
              <a:t> </a:t>
            </a:r>
            <a:r>
              <a:rPr lang="es-PE" sz="3200" dirty="0" err="1" smtClean="0">
                <a:ea typeface="Verdana" panose="020B0604030504040204" pitchFamily="34" charset="0"/>
              </a:rPr>
              <a:t>University</a:t>
            </a:r>
            <a:r>
              <a:rPr lang="es-PE" sz="3200" dirty="0" smtClean="0">
                <a:ea typeface="Verdana" panose="020B0604030504040204" pitchFamily="34" charset="0"/>
              </a:rPr>
              <a:t>. (Bolivia) (Dr. Horacio Toro)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3200" dirty="0">
                <a:ea typeface="Verdana" panose="020B0604030504040204" pitchFamily="34" charset="0"/>
              </a:rPr>
              <a:t>Universidad Central de Chile</a:t>
            </a:r>
            <a:r>
              <a:rPr lang="es-PE" sz="3200" dirty="0" smtClean="0">
                <a:ea typeface="Verdana" panose="020B0604030504040204" pitchFamily="34" charset="0"/>
              </a:rPr>
              <a:t>. (Dr. León Correa Francisco)</a:t>
            </a:r>
          </a:p>
        </p:txBody>
      </p:sp>
    </p:spTree>
    <p:extLst>
      <p:ext uri="{BB962C8B-B14F-4D97-AF65-F5344CB8AC3E}">
        <p14:creationId xmlns:p14="http://schemas.microsoft.com/office/powerpoint/2010/main" val="2216324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08261" y="700549"/>
            <a:ext cx="8887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3600" dirty="0" smtClean="0">
                <a:latin typeface="Verdana" panose="020B0604030504040204" pitchFamily="34" charset="0"/>
                <a:ea typeface="Verdana" panose="020B0604030504040204" pitchFamily="34" charset="0"/>
              </a:rPr>
              <a:t>RESEARCH:  PCI  TOTAL SCORES</a:t>
            </a:r>
            <a:endParaRPr lang="es-PE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69561"/>
              </p:ext>
            </p:extLst>
          </p:nvPr>
        </p:nvGraphicFramePr>
        <p:xfrm>
          <a:off x="928912" y="1937382"/>
          <a:ext cx="10072916" cy="29076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0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Nº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HEALTH INSTITUTION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SCORE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1º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 err="1">
                          <a:effectLst/>
                        </a:rPr>
                        <a:t>Private</a:t>
                      </a:r>
                      <a:r>
                        <a:rPr lang="es-PE" sz="3600" dirty="0">
                          <a:effectLst/>
                        </a:rPr>
                        <a:t> Hospital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106.51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2º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 err="1">
                          <a:effectLst/>
                        </a:rPr>
                        <a:t>Specialized</a:t>
                      </a:r>
                      <a:r>
                        <a:rPr lang="es-PE" sz="3600" dirty="0">
                          <a:effectLst/>
                        </a:rPr>
                        <a:t> </a:t>
                      </a:r>
                      <a:r>
                        <a:rPr lang="es-PE" sz="3600" dirty="0" err="1">
                          <a:effectLst/>
                        </a:rPr>
                        <a:t>Public</a:t>
                      </a:r>
                      <a:r>
                        <a:rPr lang="es-PE" sz="3600" dirty="0">
                          <a:effectLst/>
                        </a:rPr>
                        <a:t> Hospital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  94.31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>
                          <a:effectLst/>
                        </a:rPr>
                        <a:t>3º</a:t>
                      </a:r>
                      <a:endParaRPr lang="es-PE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>
                          <a:effectLst/>
                        </a:rPr>
                        <a:t>General Public Hospital</a:t>
                      </a:r>
                      <a:endParaRPr lang="es-PE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  91.67.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>
                          <a:effectLst/>
                        </a:rPr>
                        <a:t>4º</a:t>
                      </a:r>
                      <a:endParaRPr lang="es-PE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>
                          <a:effectLst/>
                        </a:rPr>
                        <a:t>Social Security Hospital</a:t>
                      </a:r>
                      <a:endParaRPr lang="es-PE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s-PE" sz="3600" dirty="0">
                          <a:effectLst/>
                        </a:rPr>
                        <a:t>  63.23</a:t>
                      </a:r>
                      <a:endParaRPr lang="es-P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808261" y="5652209"/>
            <a:ext cx="10845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dirty="0"/>
              <a:t>Alberto Perales, Juan E </a:t>
            </a:r>
            <a:r>
              <a:rPr lang="es-PE" dirty="0" err="1"/>
              <a:t>Mezzich</a:t>
            </a:r>
            <a:r>
              <a:rPr lang="es-PE" dirty="0"/>
              <a:t>, </a:t>
            </a:r>
            <a:r>
              <a:rPr lang="es-PE" dirty="0" err="1"/>
              <a:t>Levent</a:t>
            </a:r>
            <a:r>
              <a:rPr lang="es-PE" dirty="0"/>
              <a:t> </a:t>
            </a:r>
            <a:r>
              <a:rPr lang="es-PE" dirty="0" err="1"/>
              <a:t>Kirisci</a:t>
            </a:r>
            <a:r>
              <a:rPr lang="es-PE" dirty="0"/>
              <a:t> et </a:t>
            </a:r>
            <a:r>
              <a:rPr lang="es-PE" dirty="0" smtClean="0"/>
              <a:t>al. </a:t>
            </a:r>
            <a:r>
              <a:rPr lang="es-PE" b="1" dirty="0" smtClean="0"/>
              <a:t>Evaluación </a:t>
            </a:r>
            <a:r>
              <a:rPr lang="es-PE" b="1" dirty="0"/>
              <a:t>de la  Atención Centrada en la Persona en Hospitales Limeños: PCI y Opinión de </a:t>
            </a:r>
            <a:r>
              <a:rPr lang="es-PE" b="1" dirty="0" smtClean="0"/>
              <a:t>Profesionales. </a:t>
            </a:r>
            <a:r>
              <a:rPr lang="es-PE" b="1" dirty="0" err="1" smtClean="0"/>
              <a:t>Fourth</a:t>
            </a:r>
            <a:r>
              <a:rPr lang="es-PE" b="1" dirty="0" smtClean="0"/>
              <a:t>  </a:t>
            </a:r>
            <a:r>
              <a:rPr lang="es-PE" b="1" dirty="0" err="1" smtClean="0"/>
              <a:t>Conferene</a:t>
            </a:r>
            <a:r>
              <a:rPr lang="es-PE" b="1" dirty="0" smtClean="0"/>
              <a:t> </a:t>
            </a:r>
            <a:r>
              <a:rPr lang="es-PE" b="1" dirty="0" err="1" smtClean="0"/>
              <a:t>on</a:t>
            </a:r>
            <a:r>
              <a:rPr lang="es-PE" b="1" dirty="0" smtClean="0"/>
              <a:t> MCP , 2018. La Paz Bolivia,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16531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20801" y="1523778"/>
            <a:ext cx="923108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PE" sz="4400" dirty="0" smtClean="0"/>
              <a:t>THE INFORMATIONAL THEORY OF PERSONALITY  OF  PEDRO ORTIZ </a:t>
            </a:r>
            <a:endParaRPr lang="es-PE" sz="4400" dirty="0"/>
          </a:p>
        </p:txBody>
      </p:sp>
    </p:spTree>
    <p:extLst>
      <p:ext uri="{BB962C8B-B14F-4D97-AF65-F5344CB8AC3E}">
        <p14:creationId xmlns:p14="http://schemas.microsoft.com/office/powerpoint/2010/main" val="1204276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04898" y="488000"/>
            <a:ext cx="914429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4000" dirty="0" smtClean="0"/>
              <a:t>PEDRO ORTIZ INFORMATIONAL THEORY OF</a:t>
            </a:r>
          </a:p>
          <a:p>
            <a:pPr algn="ctr"/>
            <a:r>
              <a:rPr lang="es-PE" sz="4000" dirty="0" smtClean="0"/>
              <a:t>PERSONALITY </a:t>
            </a:r>
            <a:endParaRPr lang="es-PE" sz="4000" dirty="0"/>
          </a:p>
        </p:txBody>
      </p:sp>
      <p:sp>
        <p:nvSpPr>
          <p:cNvPr id="3" name="2 Rectángulo"/>
          <p:cNvSpPr/>
          <p:nvPr/>
        </p:nvSpPr>
        <p:spPr>
          <a:xfrm>
            <a:off x="8971746" y="5874457"/>
            <a:ext cx="2658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(Ortiz P, 1994, 1997, 2004)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5831523" y="2571974"/>
            <a:ext cx="484632" cy="5954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5 Flecha abajo"/>
          <p:cNvSpPr/>
          <p:nvPr/>
        </p:nvSpPr>
        <p:spPr>
          <a:xfrm>
            <a:off x="5840819" y="4079358"/>
            <a:ext cx="484632" cy="6450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6 CuadroTexto"/>
          <p:cNvSpPr txBox="1"/>
          <p:nvPr/>
        </p:nvSpPr>
        <p:spPr>
          <a:xfrm>
            <a:off x="5217451" y="1824887"/>
            <a:ext cx="1895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 smtClean="0"/>
              <a:t>SOCIETY</a:t>
            </a:r>
            <a:endParaRPr lang="es-PE" sz="3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053013" y="3263091"/>
            <a:ext cx="2060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/>
              <a:t>CONSCIENCE</a:t>
            </a:r>
            <a:endParaRPr lang="es-PE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53013" y="4872519"/>
            <a:ext cx="2169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/>
              <a:t>PERSONALITY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4021069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158947" y="744279"/>
            <a:ext cx="10778207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200" dirty="0" smtClean="0"/>
              <a:t>THE STRUCTURE OF ETHICAL THEORY</a:t>
            </a:r>
          </a:p>
          <a:p>
            <a:endParaRPr lang="es-PE" sz="32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PE" sz="3200" dirty="0" smtClean="0"/>
              <a:t>ETHICS  AS   PHILOSOPHY</a:t>
            </a:r>
          </a:p>
          <a:p>
            <a:r>
              <a:rPr lang="es-PE" sz="3200" dirty="0" smtClean="0"/>
              <a:t>     </a:t>
            </a:r>
            <a:r>
              <a:rPr lang="es-PE" sz="3200" dirty="0" err="1"/>
              <a:t>T</a:t>
            </a:r>
            <a:r>
              <a:rPr lang="es-PE" sz="3200" dirty="0" err="1" smtClean="0"/>
              <a:t>o</a:t>
            </a:r>
            <a:r>
              <a:rPr lang="es-PE" sz="3200" dirty="0" smtClean="0"/>
              <a:t> </a:t>
            </a:r>
            <a:r>
              <a:rPr lang="es-PE" sz="3200" dirty="0" err="1" smtClean="0"/>
              <a:t>discuss</a:t>
            </a:r>
            <a:r>
              <a:rPr lang="es-PE" sz="3200" dirty="0" smtClean="0"/>
              <a:t>  </a:t>
            </a:r>
            <a:r>
              <a:rPr lang="es-PE" sz="3200" dirty="0" err="1" smtClean="0"/>
              <a:t>the</a:t>
            </a:r>
            <a:r>
              <a:rPr lang="es-PE" sz="3200" dirty="0" smtClean="0"/>
              <a:t> </a:t>
            </a:r>
            <a:r>
              <a:rPr lang="es-PE" sz="3200" dirty="0" err="1" smtClean="0"/>
              <a:t>nature</a:t>
            </a:r>
            <a:r>
              <a:rPr lang="es-PE" sz="3200" dirty="0"/>
              <a:t> </a:t>
            </a:r>
            <a:r>
              <a:rPr lang="es-PE" sz="3200" dirty="0" smtClean="0"/>
              <a:t>of moral  </a:t>
            </a:r>
            <a:r>
              <a:rPr lang="es-PE" sz="3200" dirty="0" err="1" smtClean="0"/>
              <a:t>principles</a:t>
            </a:r>
            <a:r>
              <a:rPr lang="es-PE" sz="3200" dirty="0" smtClean="0"/>
              <a:t> and </a:t>
            </a:r>
            <a:r>
              <a:rPr lang="es-PE" sz="3200" dirty="0" err="1" smtClean="0"/>
              <a:t>norms</a:t>
            </a:r>
            <a:endParaRPr lang="es-PE" sz="32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s-PE" sz="3200" dirty="0" smtClean="0"/>
              <a:t>ETHICS AS SOCIAL SCIENCE</a:t>
            </a:r>
          </a:p>
          <a:p>
            <a:r>
              <a:rPr lang="es-PE" sz="3200" dirty="0" smtClean="0"/>
              <a:t>     </a:t>
            </a:r>
            <a:r>
              <a:rPr lang="es-PE" sz="3200" dirty="0" err="1" smtClean="0"/>
              <a:t>To</a:t>
            </a:r>
            <a:r>
              <a:rPr lang="es-PE" sz="3200" dirty="0" smtClean="0"/>
              <a:t> </a:t>
            </a:r>
            <a:r>
              <a:rPr lang="es-PE" sz="3200" dirty="0" err="1" smtClean="0"/>
              <a:t>explain</a:t>
            </a:r>
            <a:r>
              <a:rPr lang="es-PE" sz="3200" dirty="0" smtClean="0"/>
              <a:t>  </a:t>
            </a:r>
            <a:r>
              <a:rPr lang="es-PE" sz="3200" dirty="0" err="1" smtClean="0"/>
              <a:t>the</a:t>
            </a:r>
            <a:r>
              <a:rPr lang="es-PE" sz="3200" dirty="0" smtClean="0"/>
              <a:t> </a:t>
            </a:r>
            <a:r>
              <a:rPr lang="es-PE" sz="3200" dirty="0" err="1" smtClean="0"/>
              <a:t>historical</a:t>
            </a:r>
            <a:r>
              <a:rPr lang="es-PE" sz="3200" dirty="0" smtClean="0"/>
              <a:t> </a:t>
            </a:r>
            <a:r>
              <a:rPr lang="es-PE" sz="3200" dirty="0" err="1" smtClean="0"/>
              <a:t>processes</a:t>
            </a:r>
            <a:r>
              <a:rPr lang="es-PE" sz="3200" dirty="0" smtClean="0"/>
              <a:t> of </a:t>
            </a:r>
            <a:r>
              <a:rPr lang="es-PE" sz="3200" dirty="0" err="1" smtClean="0"/>
              <a:t>moralization</a:t>
            </a:r>
            <a:r>
              <a:rPr lang="es-PE" sz="3200" dirty="0" smtClean="0"/>
              <a:t> of </a:t>
            </a:r>
            <a:r>
              <a:rPr lang="es-PE" sz="3200" dirty="0" err="1" smtClean="0"/>
              <a:t>society</a:t>
            </a:r>
            <a:endParaRPr lang="es-PE" sz="32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s-PE" sz="3200" dirty="0" smtClean="0"/>
              <a:t>ETHICS AS SOCIAL TECHNOLOGY: </a:t>
            </a:r>
          </a:p>
          <a:p>
            <a:r>
              <a:rPr lang="es-PE" sz="3200" dirty="0" smtClean="0"/>
              <a:t>     </a:t>
            </a:r>
            <a:r>
              <a:rPr lang="es-PE" sz="3200" dirty="0" err="1" smtClean="0"/>
              <a:t>To</a:t>
            </a:r>
            <a:r>
              <a:rPr lang="es-PE" sz="3200" dirty="0" smtClean="0"/>
              <a:t> </a:t>
            </a:r>
            <a:r>
              <a:rPr lang="es-PE" sz="3200" dirty="0" err="1" smtClean="0"/>
              <a:t>perform</a:t>
            </a:r>
            <a:r>
              <a:rPr lang="es-PE" sz="3200" dirty="0" smtClean="0"/>
              <a:t> </a:t>
            </a:r>
            <a:r>
              <a:rPr lang="es-PE" sz="3200" dirty="0" err="1" smtClean="0"/>
              <a:t>the</a:t>
            </a:r>
            <a:r>
              <a:rPr lang="es-PE" sz="3200" dirty="0" smtClean="0"/>
              <a:t> </a:t>
            </a:r>
            <a:r>
              <a:rPr lang="es-PE" sz="3200" dirty="0" err="1" smtClean="0"/>
              <a:t>effective</a:t>
            </a:r>
            <a:r>
              <a:rPr lang="es-PE" sz="3200" dirty="0" smtClean="0"/>
              <a:t> </a:t>
            </a:r>
            <a:r>
              <a:rPr lang="es-PE" sz="3200" dirty="0" err="1" smtClean="0"/>
              <a:t>moralization</a:t>
            </a:r>
            <a:r>
              <a:rPr lang="es-PE" sz="3200" dirty="0" smtClean="0"/>
              <a:t> of </a:t>
            </a:r>
            <a:r>
              <a:rPr lang="es-PE" sz="3200" dirty="0" err="1" smtClean="0"/>
              <a:t>Society</a:t>
            </a:r>
            <a:r>
              <a:rPr lang="es-PE" sz="3200" dirty="0" smtClean="0"/>
              <a:t> and </a:t>
            </a:r>
            <a:r>
              <a:rPr lang="es-PE" sz="3200" dirty="0" err="1"/>
              <a:t>P</a:t>
            </a:r>
            <a:r>
              <a:rPr lang="es-PE" sz="3200" dirty="0" err="1" smtClean="0"/>
              <a:t>ersons</a:t>
            </a:r>
            <a:r>
              <a:rPr lang="es-PE" sz="3200" dirty="0" smtClean="0"/>
              <a:t>.</a:t>
            </a:r>
            <a:endParaRPr lang="es-PE" sz="3200" dirty="0"/>
          </a:p>
        </p:txBody>
      </p:sp>
      <p:sp>
        <p:nvSpPr>
          <p:cNvPr id="2" name="1 Rectángulo"/>
          <p:cNvSpPr/>
          <p:nvPr/>
        </p:nvSpPr>
        <p:spPr>
          <a:xfrm>
            <a:off x="8627622" y="5726277"/>
            <a:ext cx="2658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/>
              <a:t>(Ortiz P, 1994, 1997, 2004)</a:t>
            </a:r>
          </a:p>
        </p:txBody>
      </p:sp>
    </p:spTree>
    <p:extLst>
      <p:ext uri="{BB962C8B-B14F-4D97-AF65-F5344CB8AC3E}">
        <p14:creationId xmlns:p14="http://schemas.microsoft.com/office/powerpoint/2010/main" val="42479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75681" y="2112219"/>
            <a:ext cx="1036674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LATIN AMERICA NETWORK OF PERSON CENTERED MEDICINE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255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875109" y="6024219"/>
            <a:ext cx="1765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(Perales A, 2018)</a:t>
            </a:r>
            <a:endParaRPr lang="es-PE" dirty="0"/>
          </a:p>
        </p:txBody>
      </p:sp>
      <p:sp>
        <p:nvSpPr>
          <p:cNvPr id="6" name="5 CuadroTexto"/>
          <p:cNvSpPr txBox="1"/>
          <p:nvPr/>
        </p:nvSpPr>
        <p:spPr>
          <a:xfrm>
            <a:off x="1030515" y="1362462"/>
            <a:ext cx="1049382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dirty="0" smtClean="0"/>
              <a:t>FIVE DWELLINGS :</a:t>
            </a:r>
          </a:p>
          <a:p>
            <a:pPr marL="342900" indent="-342900">
              <a:buAutoNum type="arabicPeriod"/>
            </a:pPr>
            <a:r>
              <a:rPr lang="es-PE" sz="3200" dirty="0" err="1" smtClean="0"/>
              <a:t>Biological</a:t>
            </a:r>
            <a:r>
              <a:rPr lang="es-PE" sz="3200" dirty="0" smtClean="0"/>
              <a:t>  (</a:t>
            </a:r>
            <a:r>
              <a:rPr lang="es-PE" sz="3200" dirty="0" err="1" smtClean="0"/>
              <a:t>mothers</a:t>
            </a:r>
            <a:r>
              <a:rPr lang="es-PE" sz="3200" dirty="0" smtClean="0"/>
              <a:t> </a:t>
            </a:r>
            <a:r>
              <a:rPr lang="es-PE" sz="3200" dirty="0" err="1" smtClean="0"/>
              <a:t>womb</a:t>
            </a:r>
            <a:r>
              <a:rPr lang="es-PE" sz="3200" dirty="0" smtClean="0"/>
              <a:t>)</a:t>
            </a:r>
          </a:p>
          <a:p>
            <a:r>
              <a:rPr lang="es-PE" sz="3200" dirty="0" smtClean="0"/>
              <a:t>         At  </a:t>
            </a:r>
            <a:r>
              <a:rPr lang="es-PE" sz="3200" dirty="0" err="1" smtClean="0"/>
              <a:t>Birth</a:t>
            </a:r>
            <a:r>
              <a:rPr lang="es-PE" sz="3200" dirty="0" smtClean="0"/>
              <a:t> </a:t>
            </a:r>
          </a:p>
          <a:p>
            <a:r>
              <a:rPr lang="es-PE" sz="3200" dirty="0" smtClean="0"/>
              <a:t>2. Nuclear </a:t>
            </a:r>
            <a:r>
              <a:rPr lang="es-PE" sz="3200" dirty="0" err="1" smtClean="0"/>
              <a:t>family</a:t>
            </a:r>
            <a:r>
              <a:rPr lang="es-PE" sz="3200" dirty="0" smtClean="0"/>
              <a:t>. Basic human </a:t>
            </a:r>
            <a:r>
              <a:rPr lang="es-PE" sz="3200" dirty="0" err="1" smtClean="0"/>
              <a:t>stimuli</a:t>
            </a:r>
            <a:r>
              <a:rPr lang="es-PE" sz="3200" dirty="0" smtClean="0"/>
              <a:t> </a:t>
            </a:r>
          </a:p>
          <a:p>
            <a:r>
              <a:rPr lang="es-PE" sz="3200" dirty="0" smtClean="0"/>
              <a:t>3. </a:t>
            </a:r>
            <a:r>
              <a:rPr lang="es-PE" sz="3200" dirty="0" err="1" smtClean="0"/>
              <a:t>The</a:t>
            </a:r>
            <a:r>
              <a:rPr lang="es-PE" sz="3200" dirty="0" smtClean="0"/>
              <a:t> </a:t>
            </a:r>
            <a:r>
              <a:rPr lang="es-PE" sz="3200" dirty="0" err="1" smtClean="0"/>
              <a:t>school</a:t>
            </a:r>
            <a:r>
              <a:rPr lang="es-PE" sz="3200" dirty="0" smtClean="0"/>
              <a:t>  - Formal </a:t>
            </a:r>
            <a:r>
              <a:rPr lang="es-PE" sz="3200" dirty="0" err="1" smtClean="0"/>
              <a:t>education</a:t>
            </a:r>
            <a:endParaRPr lang="es-PE" sz="3200" dirty="0" smtClean="0"/>
          </a:p>
          <a:p>
            <a:pPr marL="342900" indent="-342900">
              <a:buAutoNum type="arabicPeriod" startAt="4"/>
            </a:pPr>
            <a:r>
              <a:rPr lang="es-PE" sz="3200" dirty="0" err="1" smtClean="0"/>
              <a:t>The</a:t>
            </a:r>
            <a:r>
              <a:rPr lang="es-PE" sz="3200" dirty="0" smtClean="0"/>
              <a:t> </a:t>
            </a:r>
            <a:r>
              <a:rPr lang="es-PE" sz="3200" dirty="0" err="1" smtClean="0"/>
              <a:t>university</a:t>
            </a:r>
            <a:r>
              <a:rPr lang="es-PE" sz="3200" dirty="0" smtClean="0"/>
              <a:t> and </a:t>
            </a:r>
            <a:r>
              <a:rPr lang="es-PE" sz="3200" dirty="0" err="1" smtClean="0"/>
              <a:t>other</a:t>
            </a:r>
            <a:r>
              <a:rPr lang="es-PE" sz="3200" dirty="0" smtClean="0"/>
              <a:t> human </a:t>
            </a:r>
            <a:r>
              <a:rPr lang="es-PE" sz="3200" dirty="0" err="1" smtClean="0"/>
              <a:t>institutions</a:t>
            </a:r>
            <a:r>
              <a:rPr lang="es-PE" sz="3200" dirty="0" smtClean="0"/>
              <a:t> (</a:t>
            </a:r>
            <a:r>
              <a:rPr lang="es-PE" sz="3200" dirty="0" err="1" smtClean="0"/>
              <a:t>Ethics</a:t>
            </a:r>
            <a:r>
              <a:rPr lang="es-PE" sz="3200" dirty="0" smtClean="0"/>
              <a:t> </a:t>
            </a:r>
            <a:r>
              <a:rPr lang="es-PE" sz="3200" dirty="0" err="1" smtClean="0"/>
              <a:t>consolidation</a:t>
            </a:r>
            <a:r>
              <a:rPr lang="es-PE" sz="3200" dirty="0" smtClean="0"/>
              <a:t> of </a:t>
            </a:r>
            <a:r>
              <a:rPr lang="es-PE" sz="3200" dirty="0" err="1" smtClean="0"/>
              <a:t>personality</a:t>
            </a:r>
            <a:r>
              <a:rPr lang="es-PE" sz="3200" dirty="0" smtClean="0"/>
              <a:t>) </a:t>
            </a:r>
          </a:p>
          <a:p>
            <a:r>
              <a:rPr lang="es-PE" sz="3200" dirty="0" smtClean="0"/>
              <a:t>5.  </a:t>
            </a:r>
            <a:r>
              <a:rPr lang="es-PE" sz="3200" dirty="0" err="1" smtClean="0"/>
              <a:t>Society</a:t>
            </a:r>
            <a:r>
              <a:rPr lang="es-PE" sz="3200" dirty="0" smtClean="0"/>
              <a:t> and culture  in general</a:t>
            </a:r>
          </a:p>
          <a:p>
            <a:endParaRPr lang="es-PE" sz="2800" dirty="0"/>
          </a:p>
        </p:txBody>
      </p:sp>
      <p:sp>
        <p:nvSpPr>
          <p:cNvPr id="2" name="1 Rectángulo"/>
          <p:cNvSpPr/>
          <p:nvPr/>
        </p:nvSpPr>
        <p:spPr>
          <a:xfrm>
            <a:off x="1030514" y="437477"/>
            <a:ext cx="81134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4400" i="1" dirty="0" err="1"/>
              <a:t>Ethos</a:t>
            </a:r>
            <a:r>
              <a:rPr lang="es-PE" sz="4400" i="1" dirty="0"/>
              <a:t> </a:t>
            </a:r>
            <a:r>
              <a:rPr lang="es-PE" sz="4400" dirty="0"/>
              <a:t>= </a:t>
            </a:r>
            <a:r>
              <a:rPr lang="es-PE" sz="4400" dirty="0" err="1"/>
              <a:t>habit</a:t>
            </a:r>
            <a:r>
              <a:rPr lang="es-PE" sz="4400" dirty="0"/>
              <a:t>, </a:t>
            </a:r>
            <a:r>
              <a:rPr lang="es-PE" sz="4400" dirty="0" err="1"/>
              <a:t>custom</a:t>
            </a:r>
            <a:r>
              <a:rPr lang="es-PE" sz="4400" dirty="0"/>
              <a:t>,….</a:t>
            </a:r>
            <a:r>
              <a:rPr lang="es-PE" sz="4400" dirty="0" err="1" smtClean="0"/>
              <a:t>dwelling</a:t>
            </a:r>
            <a:endParaRPr lang="es-PE" sz="4400" dirty="0"/>
          </a:p>
        </p:txBody>
      </p:sp>
    </p:spTree>
    <p:extLst>
      <p:ext uri="{BB962C8B-B14F-4D97-AF65-F5344CB8AC3E}">
        <p14:creationId xmlns:p14="http://schemas.microsoft.com/office/powerpoint/2010/main" val="3051570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254638" y="1095154"/>
            <a:ext cx="9872959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800" dirty="0" smtClean="0"/>
              <a:t>EACH HUMAN SUBJECT SHOULD BECOME A MORAL PERSONALITY </a:t>
            </a:r>
          </a:p>
          <a:p>
            <a:r>
              <a:rPr lang="es-PE" sz="2800" dirty="0" smtClean="0"/>
              <a:t>(Ortiz P, 1994, 1997, 2004)</a:t>
            </a:r>
          </a:p>
          <a:p>
            <a:endParaRPr lang="es-PE" sz="2800" dirty="0" smtClean="0"/>
          </a:p>
          <a:p>
            <a:r>
              <a:rPr lang="es-PE" sz="3200" dirty="0" smtClean="0"/>
              <a:t>MAXIMAL VALUES  DOCTOR SHOULD PERFORM</a:t>
            </a:r>
          </a:p>
          <a:p>
            <a:r>
              <a:rPr lang="es-PE" sz="3200" dirty="0" smtClean="0"/>
              <a:t>  ON BEHALF OF HIS PATIENT</a:t>
            </a:r>
          </a:p>
          <a:p>
            <a:r>
              <a:rPr lang="es-PE" sz="3200" dirty="0" err="1" smtClean="0"/>
              <a:t>To</a:t>
            </a:r>
            <a:r>
              <a:rPr lang="es-PE" sz="3200" dirty="0" smtClean="0"/>
              <a:t> </a:t>
            </a:r>
            <a:r>
              <a:rPr lang="es-PE" sz="3200" dirty="0" err="1" smtClean="0"/>
              <a:t>respecti</a:t>
            </a:r>
            <a:r>
              <a:rPr lang="es-PE" sz="3200" dirty="0" smtClean="0"/>
              <a:t> </a:t>
            </a:r>
            <a:r>
              <a:rPr lang="es-PE" sz="3200" dirty="0" err="1" smtClean="0"/>
              <a:t>his</a:t>
            </a:r>
            <a:r>
              <a:rPr lang="es-PE" sz="3200" dirty="0" smtClean="0"/>
              <a:t> </a:t>
            </a:r>
            <a:r>
              <a:rPr lang="es-PE" sz="3200" dirty="0" err="1" smtClean="0"/>
              <a:t>dignity</a:t>
            </a:r>
            <a:r>
              <a:rPr lang="es-PE" sz="3200" dirty="0"/>
              <a:t>,</a:t>
            </a:r>
            <a:r>
              <a:rPr lang="es-PE" sz="3200" dirty="0" smtClean="0"/>
              <a:t> </a:t>
            </a:r>
            <a:r>
              <a:rPr lang="es-PE" sz="3200" dirty="0" err="1" smtClean="0"/>
              <a:t>to</a:t>
            </a:r>
            <a:r>
              <a:rPr lang="es-PE" sz="3200" dirty="0" smtClean="0"/>
              <a:t> </a:t>
            </a:r>
            <a:r>
              <a:rPr lang="es-PE" sz="3200" dirty="0" err="1" smtClean="0"/>
              <a:t>promote</a:t>
            </a:r>
            <a:r>
              <a:rPr lang="es-PE" sz="3200" dirty="0" smtClean="0"/>
              <a:t> </a:t>
            </a:r>
            <a:r>
              <a:rPr lang="es-PE" sz="3200" dirty="0" err="1"/>
              <a:t>S</a:t>
            </a:r>
            <a:r>
              <a:rPr lang="es-PE" sz="3200" dirty="0" err="1" smtClean="0"/>
              <a:t>olidarity</a:t>
            </a:r>
            <a:endParaRPr lang="es-PE" sz="3200" dirty="0" smtClean="0"/>
          </a:p>
          <a:p>
            <a:r>
              <a:rPr lang="es-PE" sz="3200" dirty="0" err="1" smtClean="0"/>
              <a:t>To</a:t>
            </a:r>
            <a:r>
              <a:rPr lang="es-PE" sz="3200" dirty="0" smtClean="0"/>
              <a:t> </a:t>
            </a:r>
            <a:r>
              <a:rPr lang="es-PE" sz="3200" dirty="0" err="1" smtClean="0"/>
              <a:t>respect</a:t>
            </a:r>
            <a:r>
              <a:rPr lang="es-PE" sz="3200" dirty="0" smtClean="0"/>
              <a:t> </a:t>
            </a:r>
            <a:r>
              <a:rPr lang="es-PE" sz="3200" dirty="0" err="1" smtClean="0"/>
              <a:t>his</a:t>
            </a:r>
            <a:r>
              <a:rPr lang="es-PE" sz="3200" dirty="0" smtClean="0"/>
              <a:t> </a:t>
            </a:r>
            <a:r>
              <a:rPr lang="es-PE" sz="3200" dirty="0" err="1" smtClean="0"/>
              <a:t>autonomy</a:t>
            </a:r>
            <a:r>
              <a:rPr lang="es-PE" sz="3200" dirty="0" smtClean="0"/>
              <a:t>, </a:t>
            </a:r>
            <a:r>
              <a:rPr lang="es-PE" sz="3200" dirty="0" err="1" smtClean="0"/>
              <a:t>to</a:t>
            </a:r>
            <a:r>
              <a:rPr lang="es-PE" sz="3200" dirty="0" smtClean="0"/>
              <a:t> </a:t>
            </a:r>
            <a:r>
              <a:rPr lang="es-PE" sz="3200" dirty="0" err="1" smtClean="0"/>
              <a:t>promote</a:t>
            </a:r>
            <a:r>
              <a:rPr lang="es-PE" sz="3200" dirty="0" smtClean="0"/>
              <a:t> </a:t>
            </a:r>
            <a:r>
              <a:rPr lang="es-PE" sz="3200" dirty="0" err="1" smtClean="0"/>
              <a:t>Liberty</a:t>
            </a:r>
            <a:endParaRPr lang="es-PE" sz="3200" dirty="0" smtClean="0"/>
          </a:p>
          <a:p>
            <a:r>
              <a:rPr lang="es-PE" sz="3200" dirty="0" err="1"/>
              <a:t>T</a:t>
            </a:r>
            <a:r>
              <a:rPr lang="es-PE" sz="3200" dirty="0" err="1" smtClean="0"/>
              <a:t>o</a:t>
            </a:r>
            <a:r>
              <a:rPr lang="es-PE" sz="3200" dirty="0" smtClean="0"/>
              <a:t> </a:t>
            </a:r>
            <a:r>
              <a:rPr lang="es-PE" sz="3200" dirty="0" err="1" smtClean="0"/>
              <a:t>respect</a:t>
            </a:r>
            <a:r>
              <a:rPr lang="es-PE" sz="3200" dirty="0" smtClean="0"/>
              <a:t> </a:t>
            </a:r>
            <a:r>
              <a:rPr lang="es-PE" sz="3200" dirty="0" err="1" smtClean="0"/>
              <a:t>his</a:t>
            </a:r>
            <a:r>
              <a:rPr lang="es-PE" sz="3200" dirty="0" smtClean="0"/>
              <a:t> </a:t>
            </a:r>
            <a:r>
              <a:rPr lang="es-PE" sz="3200" dirty="0" err="1" smtClean="0"/>
              <a:t>integrity</a:t>
            </a:r>
            <a:r>
              <a:rPr lang="es-PE" sz="3200" dirty="0" smtClean="0"/>
              <a:t>, </a:t>
            </a:r>
            <a:r>
              <a:rPr lang="es-PE" sz="3200" dirty="0" err="1" smtClean="0"/>
              <a:t>to</a:t>
            </a:r>
            <a:r>
              <a:rPr lang="es-PE" sz="3200" dirty="0" smtClean="0"/>
              <a:t> </a:t>
            </a:r>
            <a:r>
              <a:rPr lang="es-PE" sz="3200" dirty="0" err="1" smtClean="0"/>
              <a:t>promote</a:t>
            </a:r>
            <a:r>
              <a:rPr lang="es-PE" sz="3200" dirty="0" smtClean="0"/>
              <a:t> </a:t>
            </a:r>
            <a:r>
              <a:rPr lang="es-PE" sz="3200" dirty="0" err="1" smtClean="0"/>
              <a:t>Justice</a:t>
            </a:r>
            <a:r>
              <a:rPr lang="es-PE" sz="3200" dirty="0" smtClean="0"/>
              <a:t>.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562557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28800" y="1465721"/>
            <a:ext cx="901337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4400" dirty="0" smtClean="0"/>
              <a:t>IMPACT </a:t>
            </a:r>
            <a:r>
              <a:rPr lang="es-PE" sz="4400" dirty="0"/>
              <a:t>OF PERSON  CENTERED MEDICINE  IN LATINAMERICA</a:t>
            </a:r>
          </a:p>
        </p:txBody>
      </p:sp>
    </p:spTree>
    <p:extLst>
      <p:ext uri="{BB962C8B-B14F-4D97-AF65-F5344CB8AC3E}">
        <p14:creationId xmlns:p14="http://schemas.microsoft.com/office/powerpoint/2010/main" val="561585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12800" y="467833"/>
            <a:ext cx="1047931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PE" sz="2800" dirty="0"/>
          </a:p>
          <a:p>
            <a:r>
              <a:rPr lang="es-PE" sz="3600" dirty="0" err="1" smtClean="0"/>
              <a:t>Although</a:t>
            </a:r>
            <a:r>
              <a:rPr lang="es-PE" sz="3600" dirty="0" smtClean="0"/>
              <a:t> </a:t>
            </a:r>
            <a:r>
              <a:rPr lang="es-PE" sz="3600" dirty="0" err="1" smtClean="0"/>
              <a:t>still</a:t>
            </a:r>
            <a:r>
              <a:rPr lang="es-PE" sz="3600" dirty="0" smtClean="0"/>
              <a:t> </a:t>
            </a:r>
            <a:r>
              <a:rPr lang="es-PE" sz="3600" dirty="0" err="1" smtClean="0"/>
              <a:t>too</a:t>
            </a:r>
            <a:r>
              <a:rPr lang="es-PE" sz="3600" dirty="0" smtClean="0"/>
              <a:t> </a:t>
            </a:r>
            <a:r>
              <a:rPr lang="es-PE" sz="3600" dirty="0" err="1" smtClean="0"/>
              <a:t>early</a:t>
            </a:r>
            <a:r>
              <a:rPr lang="es-PE" sz="3600" dirty="0" smtClean="0"/>
              <a:t> </a:t>
            </a:r>
            <a:r>
              <a:rPr lang="es-PE" sz="3600" dirty="0" err="1" smtClean="0"/>
              <a:t>to</a:t>
            </a:r>
            <a:r>
              <a:rPr lang="es-PE" sz="3600" dirty="0" smtClean="0"/>
              <a:t> </a:t>
            </a:r>
            <a:r>
              <a:rPr lang="es-PE" sz="3600" dirty="0" err="1" smtClean="0"/>
              <a:t>talk</a:t>
            </a:r>
            <a:r>
              <a:rPr lang="es-PE" sz="3600" dirty="0" smtClean="0"/>
              <a:t> of </a:t>
            </a:r>
            <a:r>
              <a:rPr lang="es-PE" sz="3600" dirty="0" err="1" smtClean="0"/>
              <a:t>specific</a:t>
            </a:r>
            <a:r>
              <a:rPr lang="es-PE" sz="3600" dirty="0" smtClean="0"/>
              <a:t> </a:t>
            </a:r>
            <a:r>
              <a:rPr lang="es-PE" sz="3600" dirty="0" err="1" smtClean="0"/>
              <a:t>results</a:t>
            </a:r>
            <a:r>
              <a:rPr lang="es-PE" sz="3600" dirty="0" smtClean="0"/>
              <a:t>  </a:t>
            </a:r>
            <a:r>
              <a:rPr lang="es-PE" sz="3600" dirty="0" err="1" smtClean="0"/>
              <a:t>some</a:t>
            </a:r>
            <a:r>
              <a:rPr lang="es-PE" sz="3600" dirty="0" smtClean="0"/>
              <a:t> </a:t>
            </a:r>
            <a:r>
              <a:rPr lang="es-PE" sz="3600" dirty="0" err="1" smtClean="0"/>
              <a:t>tendencies</a:t>
            </a:r>
            <a:r>
              <a:rPr lang="es-PE" sz="3600" dirty="0" smtClean="0"/>
              <a:t> can be </a:t>
            </a:r>
            <a:r>
              <a:rPr lang="es-PE" sz="3600" dirty="0" err="1" smtClean="0"/>
              <a:t>observed</a:t>
            </a:r>
            <a:r>
              <a:rPr lang="es-PE" sz="3600" dirty="0" smtClean="0"/>
              <a:t> </a:t>
            </a:r>
          </a:p>
          <a:p>
            <a:endParaRPr lang="es-PE" sz="3600" dirty="0" smtClean="0"/>
          </a:p>
          <a:p>
            <a:r>
              <a:rPr lang="es-PE" sz="3600" dirty="0" smtClean="0"/>
              <a:t>1. </a:t>
            </a:r>
            <a:r>
              <a:rPr lang="es-PE" sz="3600" dirty="0" err="1" smtClean="0"/>
              <a:t>On</a:t>
            </a:r>
            <a:r>
              <a:rPr lang="es-PE" sz="3600" dirty="0" smtClean="0"/>
              <a:t> Medical </a:t>
            </a:r>
            <a:r>
              <a:rPr lang="es-PE" sz="3600" dirty="0" err="1" smtClean="0"/>
              <a:t>education</a:t>
            </a:r>
            <a:r>
              <a:rPr lang="es-PE" sz="3600" dirty="0" smtClean="0"/>
              <a:t> (Juan Enrique </a:t>
            </a:r>
            <a:r>
              <a:rPr lang="es-PE" sz="3600" dirty="0" err="1" smtClean="0"/>
              <a:t>Mezzich</a:t>
            </a:r>
            <a:r>
              <a:rPr lang="es-PE" sz="3600" dirty="0" smtClean="0"/>
              <a:t>)</a:t>
            </a:r>
          </a:p>
          <a:p>
            <a:endParaRPr lang="es-PE" sz="3600" dirty="0"/>
          </a:p>
          <a:p>
            <a:r>
              <a:rPr lang="es-PE" sz="3600" dirty="0" smtClean="0"/>
              <a:t>2. </a:t>
            </a:r>
            <a:r>
              <a:rPr lang="es-PE" sz="3600" dirty="0" err="1" smtClean="0"/>
              <a:t>On</a:t>
            </a:r>
            <a:r>
              <a:rPr lang="es-PE" sz="3600" dirty="0" smtClean="0"/>
              <a:t> </a:t>
            </a:r>
            <a:r>
              <a:rPr lang="es-PE" sz="3600" dirty="0" err="1" smtClean="0"/>
              <a:t>the</a:t>
            </a:r>
            <a:r>
              <a:rPr lang="es-PE" sz="3600" dirty="0" smtClean="0"/>
              <a:t> </a:t>
            </a:r>
            <a:r>
              <a:rPr lang="es-PE" sz="3600" dirty="0" err="1" smtClean="0"/>
              <a:t>consideration</a:t>
            </a:r>
            <a:r>
              <a:rPr lang="es-PE" sz="3600" dirty="0" smtClean="0"/>
              <a:t> of </a:t>
            </a:r>
            <a:r>
              <a:rPr lang="es-PE" sz="3600" dirty="0" err="1" smtClean="0"/>
              <a:t>the</a:t>
            </a:r>
            <a:r>
              <a:rPr lang="es-PE" sz="3600" dirty="0" smtClean="0"/>
              <a:t> </a:t>
            </a:r>
            <a:r>
              <a:rPr lang="es-PE" sz="3600" dirty="0" err="1" smtClean="0"/>
              <a:t>student</a:t>
            </a:r>
            <a:r>
              <a:rPr lang="es-PE" sz="3600" dirty="0" smtClean="0"/>
              <a:t> as a </a:t>
            </a:r>
            <a:r>
              <a:rPr lang="es-PE" sz="3600" dirty="0" err="1" smtClean="0"/>
              <a:t>Person</a:t>
            </a:r>
            <a:r>
              <a:rPr lang="es-PE" sz="3600" dirty="0" smtClean="0"/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s-PE" sz="3600" dirty="0" err="1" smtClean="0"/>
              <a:t>On</a:t>
            </a:r>
            <a:r>
              <a:rPr lang="es-PE" sz="3600" dirty="0" smtClean="0"/>
              <a:t> </a:t>
            </a:r>
            <a:r>
              <a:rPr lang="es-PE" sz="3600" dirty="0" err="1" smtClean="0"/>
              <a:t>Student´s</a:t>
            </a:r>
            <a:r>
              <a:rPr lang="es-PE" sz="3600" dirty="0" smtClean="0"/>
              <a:t> mental </a:t>
            </a:r>
            <a:r>
              <a:rPr lang="es-PE" sz="3600" dirty="0" err="1" smtClean="0"/>
              <a:t>health</a:t>
            </a:r>
            <a:endParaRPr lang="es-PE" sz="3600" dirty="0" smtClean="0"/>
          </a:p>
          <a:p>
            <a:pPr marL="457200" indent="-457200">
              <a:buFont typeface="Wingdings" pitchFamily="2" charset="2"/>
              <a:buChar char="§"/>
            </a:pPr>
            <a:r>
              <a:rPr lang="es-PE" sz="3600" dirty="0" err="1" smtClean="0"/>
              <a:t>On</a:t>
            </a:r>
            <a:r>
              <a:rPr lang="es-PE" sz="3600" dirty="0" smtClean="0"/>
              <a:t> moral </a:t>
            </a:r>
            <a:r>
              <a:rPr lang="es-PE" sz="3600" dirty="0" err="1" smtClean="0"/>
              <a:t>development</a:t>
            </a:r>
            <a:r>
              <a:rPr lang="es-PE" sz="3600" dirty="0" smtClean="0"/>
              <a:t> and </a:t>
            </a:r>
            <a:r>
              <a:rPr lang="es-PE" sz="3600" dirty="0" err="1" smtClean="0"/>
              <a:t>need</a:t>
            </a:r>
            <a:r>
              <a:rPr lang="es-PE" sz="3600" dirty="0" smtClean="0"/>
              <a:t> of </a:t>
            </a:r>
            <a:r>
              <a:rPr lang="es-PE" sz="3600" dirty="0" err="1" smtClean="0"/>
              <a:t>ethics</a:t>
            </a:r>
            <a:r>
              <a:rPr lang="es-PE" sz="3600" dirty="0" smtClean="0"/>
              <a:t> </a:t>
            </a:r>
            <a:r>
              <a:rPr lang="es-PE" sz="3600" dirty="0" err="1" smtClean="0"/>
              <a:t>teaching</a:t>
            </a:r>
            <a:endParaRPr lang="es-PE" sz="3600" dirty="0" smtClean="0"/>
          </a:p>
          <a:p>
            <a:endParaRPr lang="es-PE" sz="2800" dirty="0"/>
          </a:p>
          <a:p>
            <a:r>
              <a:rPr lang="es-PE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7651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690037" y="1759694"/>
            <a:ext cx="7704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3600" dirty="0" smtClean="0"/>
              <a:t>UNIVERSITY STUDENTS MENTAL HEALTH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1505029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50798" y="965242"/>
            <a:ext cx="997314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/>
              <a:t>EPIDEMIOLOGICAL STUDY ON UNDERGRADUATE STUDENTS </a:t>
            </a:r>
          </a:p>
          <a:p>
            <a:r>
              <a:rPr lang="es-PE" sz="2800" dirty="0" smtClean="0"/>
              <a:t>SAN MARCOS UNIVERSITY, 2015.</a:t>
            </a:r>
          </a:p>
          <a:p>
            <a:endParaRPr lang="es-PE" sz="2800" dirty="0" smtClean="0"/>
          </a:p>
          <a:p>
            <a:endParaRPr lang="es-PE" sz="2800" dirty="0"/>
          </a:p>
          <a:p>
            <a:r>
              <a:rPr lang="es-PE" sz="2800" dirty="0" smtClean="0"/>
              <a:t>TOTAL POPULATION:   24 000  </a:t>
            </a:r>
          </a:p>
          <a:p>
            <a:r>
              <a:rPr lang="es-PE" sz="2800" dirty="0" smtClean="0"/>
              <a:t>SAMPLE  : 1819    (7.5%)  </a:t>
            </a:r>
          </a:p>
          <a:p>
            <a:r>
              <a:rPr lang="es-PE" sz="2800" dirty="0" smtClean="0"/>
              <a:t>MALE:  56.4%</a:t>
            </a:r>
          </a:p>
          <a:p>
            <a:r>
              <a:rPr lang="es-PE" sz="2800" dirty="0" smtClean="0"/>
              <a:t>MEAN AGE: 21 y..  </a:t>
            </a:r>
            <a:r>
              <a:rPr lang="es-PE" sz="2800" dirty="0" err="1" smtClean="0"/>
              <a:t>Range</a:t>
            </a:r>
            <a:r>
              <a:rPr lang="es-PE" sz="2800" dirty="0" smtClean="0"/>
              <a:t>: 16-56 </a:t>
            </a:r>
            <a:r>
              <a:rPr lang="es-PE" sz="2800" dirty="0" err="1" smtClean="0"/>
              <a:t>y.o</a:t>
            </a:r>
            <a:r>
              <a:rPr lang="es-PE" sz="28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00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40233"/>
              </p:ext>
            </p:extLst>
          </p:nvPr>
        </p:nvGraphicFramePr>
        <p:xfrm>
          <a:off x="906086" y="1617440"/>
          <a:ext cx="10548852" cy="3867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5994">
                  <a:extLst>
                    <a:ext uri="{9D8B030D-6E8A-4147-A177-3AD203B41FA5}">
                      <a16:colId xmlns:a16="http://schemas.microsoft.com/office/drawing/2014/main" val="3336430446"/>
                    </a:ext>
                  </a:extLst>
                </a:gridCol>
                <a:gridCol w="1172095">
                  <a:extLst>
                    <a:ext uri="{9D8B030D-6E8A-4147-A177-3AD203B41FA5}">
                      <a16:colId xmlns:a16="http://schemas.microsoft.com/office/drawing/2014/main" val="1412428280"/>
                    </a:ext>
                  </a:extLst>
                </a:gridCol>
                <a:gridCol w="1313411">
                  <a:extLst>
                    <a:ext uri="{9D8B030D-6E8A-4147-A177-3AD203B41FA5}">
                      <a16:colId xmlns:a16="http://schemas.microsoft.com/office/drawing/2014/main" val="2279967283"/>
                    </a:ext>
                  </a:extLst>
                </a:gridCol>
                <a:gridCol w="1213658">
                  <a:extLst>
                    <a:ext uri="{9D8B030D-6E8A-4147-A177-3AD203B41FA5}">
                      <a16:colId xmlns:a16="http://schemas.microsoft.com/office/drawing/2014/main" val="2942989218"/>
                    </a:ext>
                  </a:extLst>
                </a:gridCol>
                <a:gridCol w="1221971">
                  <a:extLst>
                    <a:ext uri="{9D8B030D-6E8A-4147-A177-3AD203B41FA5}">
                      <a16:colId xmlns:a16="http://schemas.microsoft.com/office/drawing/2014/main" val="385716298"/>
                    </a:ext>
                  </a:extLst>
                </a:gridCol>
                <a:gridCol w="1321723">
                  <a:extLst>
                    <a:ext uri="{9D8B030D-6E8A-4147-A177-3AD203B41FA5}">
                      <a16:colId xmlns:a16="http://schemas.microsoft.com/office/drawing/2014/main" val="5473139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STUDY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WISH TO 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SUICIDAL</a:t>
                      </a:r>
                      <a:r>
                        <a:rPr lang="es-PE" baseline="0" dirty="0" smtClean="0"/>
                        <a:t> IDEATION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SUICIDAL</a:t>
                      </a:r>
                      <a:r>
                        <a:rPr lang="es-PE" baseline="0" dirty="0" smtClean="0"/>
                        <a:t>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E" dirty="0" smtClean="0"/>
                        <a:t>SUICIDAL</a:t>
                      </a:r>
                      <a:r>
                        <a:rPr lang="es-PE" baseline="0" dirty="0" smtClean="0"/>
                        <a:t> ATTEMPT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725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PE" sz="2800" dirty="0" smtClean="0"/>
                        <a:t>SAN</a:t>
                      </a:r>
                      <a:r>
                        <a:rPr lang="es-PE" sz="2800" baseline="0" dirty="0" smtClean="0"/>
                        <a:t> MARCOS UNIVERSITY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2015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22,4	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sz="2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17,7	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800" dirty="0" smtClean="0"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11,1</a:t>
                      </a:r>
                      <a:endParaRPr lang="en-US" sz="2800" dirty="0" smtClean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862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MENTAL</a:t>
                      </a:r>
                      <a:r>
                        <a:rPr lang="es-PE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 NATIONAL SURVEY (ADULTS)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2012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23,4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8,9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3,5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2,8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2153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2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MENTAL</a:t>
                      </a:r>
                      <a:r>
                        <a:rPr lang="es-PE" sz="28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HEALTH NATIONAL SURVEY (ADOLESCENTS)</a:t>
                      </a:r>
                      <a:endParaRPr lang="en-US" sz="28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effectLst/>
                        </a:rPr>
                        <a:t>2012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25,9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11,0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4,9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 smtClean="0">
                          <a:effectLst/>
                        </a:rPr>
                        <a:t>3.6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16786963"/>
                  </a:ext>
                </a:extLst>
              </a:tr>
            </a:tbl>
          </a:graphicData>
        </a:graphic>
      </p:graphicFrame>
      <p:sp>
        <p:nvSpPr>
          <p:cNvPr id="13" name="Rectángulo 12"/>
          <p:cNvSpPr/>
          <p:nvPr/>
        </p:nvSpPr>
        <p:spPr>
          <a:xfrm>
            <a:off x="1043244" y="5818382"/>
            <a:ext cx="1027453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dirty="0" smtClean="0"/>
              <a:t>Perales A, et al  Anales de la </a:t>
            </a:r>
            <a:r>
              <a:rPr lang="es-PE" dirty="0" err="1" smtClean="0"/>
              <a:t>Fac</a:t>
            </a:r>
            <a:r>
              <a:rPr lang="es-PE" dirty="0" smtClean="0"/>
              <a:t>. </a:t>
            </a:r>
            <a:r>
              <a:rPr lang="es-PE" dirty="0" err="1" smtClean="0"/>
              <a:t>Med</a:t>
            </a:r>
            <a:r>
              <a:rPr lang="es-PE" dirty="0" smtClean="0"/>
              <a:t>, 2018.</a:t>
            </a:r>
            <a:endParaRPr lang="en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663006" y="289664"/>
            <a:ext cx="110350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800" dirty="0" smtClean="0"/>
              <a:t>SUICIDAL BEHAVIOR  SAN MARCOS UNIVERSITY UNDERGRADUATES </a:t>
            </a:r>
          </a:p>
          <a:p>
            <a:pPr algn="ctr"/>
            <a:r>
              <a:rPr lang="es-PE" sz="2800" dirty="0" smtClean="0"/>
              <a:t>AND PERUVIAN GENERAL POPULATION. COMPARATIVE LIFE PREVALENCES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48369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 de texto 2"/>
          <p:cNvSpPr txBox="1">
            <a:spLocks noChangeArrowheads="1"/>
          </p:cNvSpPr>
          <p:nvPr/>
        </p:nvSpPr>
        <p:spPr bwMode="auto">
          <a:xfrm>
            <a:off x="539750" y="13310"/>
            <a:ext cx="10946617" cy="8733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altLang="es-PE" sz="2400" b="1" dirty="0" smtClean="0">
                <a:latin typeface="+mj-lt"/>
                <a:ea typeface="Calibri" charset="0"/>
                <a:cs typeface="Times New Roman" panose="02020603050405020304" pitchFamily="18" charset="0"/>
              </a:rPr>
              <a:t>SAN MARCOS UNIVERSITY STUDENTS´ MENTAL HEALTH </a:t>
            </a:r>
          </a:p>
          <a:p>
            <a:pPr>
              <a:lnSpc>
                <a:spcPct val="107000"/>
              </a:lnSpc>
              <a:spcAft>
                <a:spcPts val="800"/>
              </a:spcAft>
              <a:defRPr/>
            </a:pPr>
            <a:r>
              <a:rPr lang="es-PE" altLang="es-PE" b="1" dirty="0" smtClean="0">
                <a:latin typeface="+mj-lt"/>
                <a:ea typeface="Calibri" charset="0"/>
                <a:cs typeface="Times New Roman" panose="02020603050405020304" pitchFamily="18" charset="0"/>
              </a:rPr>
              <a:t>(</a:t>
            </a:r>
            <a:r>
              <a:rPr lang="es-PE" altLang="es-PE" b="1" dirty="0">
                <a:latin typeface="+mj-lt"/>
                <a:ea typeface="Calibri" charset="0"/>
                <a:cs typeface="Times New Roman" panose="02020603050405020304" pitchFamily="18" charset="0"/>
              </a:rPr>
              <a:t>A, Perales y col, 2013-2014)</a:t>
            </a:r>
            <a:endParaRPr lang="es-PE" altLang="es-PE" dirty="0">
              <a:latin typeface="+mj-lt"/>
              <a:ea typeface="Calibri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051511"/>
              </p:ext>
            </p:extLst>
          </p:nvPr>
        </p:nvGraphicFramePr>
        <p:xfrm>
          <a:off x="530225" y="981075"/>
          <a:ext cx="10956142" cy="5629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3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2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5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17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3044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400" dirty="0">
                          <a:effectLst/>
                        </a:rPr>
                        <a:t> </a:t>
                      </a:r>
                      <a:endParaRPr lang="es-PE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effectLst/>
                        </a:rPr>
                        <a:t>MEDI -CINE</a:t>
                      </a:r>
                      <a:endParaRPr lang="es-PE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>
                          <a:effectLst/>
                        </a:rPr>
                        <a:t>%</a:t>
                      </a:r>
                      <a:endParaRPr lang="es-PE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effectLst/>
                        </a:rPr>
                        <a:t>NURSING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effectLst/>
                        </a:rPr>
                        <a:t>%</a:t>
                      </a:r>
                      <a:endParaRPr lang="es-PE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effectLst/>
                        </a:rPr>
                        <a:t>OBSTETRICS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PE" sz="20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effectLst/>
                        </a:rPr>
                        <a:t>%</a:t>
                      </a:r>
                      <a:endParaRPr lang="es-PE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MED.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000" dirty="0" smtClean="0">
                          <a:effectLst/>
                        </a:rPr>
                        <a:t>THECNOL</a:t>
                      </a:r>
                      <a:endParaRPr lang="es-PE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</a:t>
                      </a:r>
                      <a:endParaRPr lang="es-PE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NUTRITION</a:t>
                      </a:r>
                      <a:endParaRPr lang="es-PE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%</a:t>
                      </a:r>
                      <a:endParaRPr lang="es-PE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 smtClean="0">
                          <a:effectLst/>
                        </a:rPr>
                        <a:t>MENTAL HEALTH SURVEY       </a:t>
                      </a:r>
                      <a:r>
                        <a:rPr lang="es-PE" sz="1800" dirty="0">
                          <a:effectLst/>
                        </a:rPr>
                        <a:t>LIMA, 2002</a:t>
                      </a:r>
                      <a:r>
                        <a:rPr lang="es-PE" sz="1800" baseline="0" dirty="0">
                          <a:effectLst/>
                        </a:rPr>
                        <a:t> </a:t>
                      </a:r>
                      <a:endParaRPr lang="es-PE" sz="1800" baseline="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baseline="0" dirty="0" smtClean="0">
                          <a:effectLst/>
                        </a:rPr>
                        <a:t>  ADOLESCENTS      </a:t>
                      </a:r>
                      <a:r>
                        <a:rPr lang="es-PE" sz="1800" dirty="0" smtClean="0">
                          <a:effectLst/>
                        </a:rPr>
                        <a:t>ADULTS</a:t>
                      </a:r>
                      <a:endParaRPr lang="es-PE" sz="18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>
                          <a:effectLst/>
                        </a:rPr>
                        <a:t>     </a:t>
                      </a:r>
                      <a:r>
                        <a:rPr lang="es-PE" sz="1800" dirty="0" smtClean="0">
                          <a:effectLst/>
                        </a:rPr>
                        <a:t>         </a:t>
                      </a:r>
                      <a:r>
                        <a:rPr lang="en-US" sz="1800" dirty="0" smtClean="0">
                          <a:effectLst/>
                        </a:rPr>
                        <a:t>%                </a:t>
                      </a:r>
                      <a:r>
                        <a:rPr lang="en-US" sz="1800" dirty="0">
                          <a:effectLst/>
                        </a:rPr>
                        <a:t>%</a:t>
                      </a:r>
                      <a:endParaRPr lang="es-PE" sz="18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4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SUICIDAL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 smtClean="0">
                          <a:effectLst/>
                          <a:latin typeface="Calibri"/>
                          <a:ea typeface="Calibri"/>
                          <a:cs typeface="Times New Roman" panose="02020603050405020304" pitchFamily="18" charset="0"/>
                        </a:rPr>
                        <a:t>ATTEMPT</a:t>
                      </a:r>
                      <a:endParaRPr lang="es-PE" sz="1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10.2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8.3</a:t>
                      </a:r>
                      <a:endParaRPr lang="es-PE" sz="2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7.6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9.4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3.6       5.2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24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HOMICIDAL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 smtClean="0">
                          <a:effectLst/>
                          <a:latin typeface="Calibri"/>
                          <a:ea typeface="Calibri"/>
                          <a:cs typeface="Times New Roman" panose="02020603050405020304" pitchFamily="18" charset="0"/>
                        </a:rPr>
                        <a:t>IDEATION</a:t>
                      </a:r>
                      <a:endParaRPr lang="es-PE" sz="1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12.7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7.6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6.9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13.9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effectLst/>
                        </a:rPr>
                        <a:t>3.2       4.6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735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 DISSOCIAL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 smtClean="0">
                          <a:effectLst/>
                          <a:latin typeface="Calibri"/>
                          <a:ea typeface="Calibri"/>
                          <a:cs typeface="Times New Roman" panose="02020603050405020304" pitchFamily="18" charset="0"/>
                        </a:rPr>
                        <a:t>BEHAVIOR</a:t>
                      </a:r>
                      <a:endParaRPr lang="es-PE" sz="1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19.2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26.9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21.7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18</a:t>
                      </a:r>
                      <a:r>
                        <a:rPr lang="es-PE" sz="2400">
                          <a:effectLst/>
                        </a:rPr>
                        <a:t>.6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27.5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800" dirty="0">
                          <a:solidFill>
                            <a:srgbClr val="FF0000"/>
                          </a:solidFill>
                          <a:effectLst/>
                        </a:rPr>
                        <a:t>9.9     15.4</a:t>
                      </a:r>
                      <a:endParaRPr lang="es-PE" sz="2800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68588" marR="6858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4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dirty="0" smtClean="0">
                          <a:effectLst/>
                        </a:rPr>
                        <a:t>PROBLEMS</a:t>
                      </a:r>
                      <a:r>
                        <a:rPr lang="es-PE" sz="1800" baseline="0" dirty="0" smtClean="0">
                          <a:effectLst/>
                        </a:rPr>
                        <a:t> WITH</a:t>
                      </a:r>
                      <a:endParaRPr lang="es-PE" sz="18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1800" smtClean="0">
                          <a:effectLst/>
                        </a:rPr>
                        <a:t>ALCOHOL</a:t>
                      </a:r>
                      <a:endParaRPr lang="es-PE" sz="18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7.3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4.2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>
                          <a:effectLst/>
                        </a:rPr>
                        <a:t>3.1</a:t>
                      </a:r>
                      <a:endParaRPr lang="es-PE" sz="2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4.7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>
                          <a:effectLst/>
                        </a:rPr>
                        <a:t>5.2</a:t>
                      </a:r>
                      <a:endParaRPr lang="es-PE" sz="2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PE" sz="2400" dirty="0" err="1">
                          <a:solidFill>
                            <a:srgbClr val="FF0000"/>
                          </a:solidFill>
                          <a:effectLst/>
                        </a:rPr>
                        <a:t>S,d</a:t>
                      </a:r>
                      <a:r>
                        <a:rPr lang="es-PE" sz="2400" dirty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endParaRPr lang="es-PE" sz="24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32" marR="6333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2455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19576" y="1465720"/>
            <a:ext cx="9859750" cy="23698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3200" dirty="0"/>
              <a:t>ON MORAL DEVELOPMENT AND </a:t>
            </a:r>
            <a:r>
              <a:rPr lang="es-PE" sz="3200" b="1" dirty="0" smtClean="0"/>
              <a:t>ETHICAL TRAINING</a:t>
            </a:r>
            <a:r>
              <a:rPr lang="es-PE" sz="3200" dirty="0" smtClean="0"/>
              <a:t>:</a:t>
            </a:r>
            <a:endParaRPr lang="es-PE" sz="3200" dirty="0"/>
          </a:p>
          <a:p>
            <a:pPr algn="ctr"/>
            <a:r>
              <a:rPr lang="en-US" sz="3200" dirty="0"/>
              <a:t>TOWARDS AN EDUCATION CENTERED ON THE STUDENT´S </a:t>
            </a:r>
            <a:endParaRPr lang="en-US" sz="3200" dirty="0" smtClean="0"/>
          </a:p>
          <a:p>
            <a:pPr algn="ctr"/>
            <a:r>
              <a:rPr lang="en-US" sz="3200" dirty="0" smtClean="0"/>
              <a:t>NEEDS AS  </a:t>
            </a:r>
            <a:r>
              <a:rPr lang="en-US" sz="3200" dirty="0"/>
              <a:t>A PERSON</a:t>
            </a:r>
            <a:r>
              <a:rPr lang="en-US" sz="4400" dirty="0"/>
              <a:t>. </a:t>
            </a:r>
            <a:endParaRPr lang="es-PE" sz="4400" dirty="0"/>
          </a:p>
          <a:p>
            <a:endParaRPr lang="es-PE" sz="4000" dirty="0"/>
          </a:p>
        </p:txBody>
      </p:sp>
    </p:spTree>
    <p:extLst>
      <p:ext uri="{BB962C8B-B14F-4D97-AF65-F5344CB8AC3E}">
        <p14:creationId xmlns:p14="http://schemas.microsoft.com/office/powerpoint/2010/main" val="40712834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3726" y="754351"/>
            <a:ext cx="1080622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Suicidal </a:t>
            </a:r>
            <a:r>
              <a:rPr lang="en-US" sz="3600" dirty="0"/>
              <a:t>attempt and dissocial behavior life </a:t>
            </a:r>
            <a:r>
              <a:rPr lang="en-US" sz="3600" dirty="0" err="1" smtClean="0"/>
              <a:t>prevalences</a:t>
            </a:r>
            <a:r>
              <a:rPr lang="en-US" sz="3600" dirty="0" smtClean="0"/>
              <a:t> are </a:t>
            </a:r>
            <a:r>
              <a:rPr lang="en-US" sz="3600" dirty="0"/>
              <a:t>higher than in general </a:t>
            </a:r>
            <a:r>
              <a:rPr lang="en-US" sz="3600" dirty="0" smtClean="0"/>
              <a:t>population. On this account, </a:t>
            </a:r>
            <a:r>
              <a:rPr lang="en-US" sz="3600" dirty="0"/>
              <a:t>teaching of ethics should be planned for two groups of students with different needs: 1) Those without mental health pathology  who can benefit   from regular curricular strategy; and, 2)Those who having mental health problems and indicators of social behavior difficulties, should, besides, be helped with strategies oriented to support  their moral development. </a:t>
            </a:r>
            <a:endParaRPr lang="es-PE" sz="3600" dirty="0"/>
          </a:p>
        </p:txBody>
      </p:sp>
    </p:spTree>
    <p:extLst>
      <p:ext uri="{BB962C8B-B14F-4D97-AF65-F5344CB8AC3E}">
        <p14:creationId xmlns:p14="http://schemas.microsoft.com/office/powerpoint/2010/main" val="176875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43000" y="879958"/>
            <a:ext cx="99212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art and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well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as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election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seem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tend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has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been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correctly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said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things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3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tend</a:t>
            </a:r>
            <a:r>
              <a:rPr lang="es-PE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to”</a:t>
            </a:r>
            <a:endParaRPr lang="es-P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P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P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s-PE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Aristotle</a:t>
            </a:r>
            <a:r>
              <a:rPr lang="es-P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P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</a:t>
            </a:r>
            <a:r>
              <a:rPr lang="es-PE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Nic</a:t>
            </a:r>
            <a:r>
              <a:rPr lang="es-PE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1: 1094 a 1-3</a:t>
            </a:r>
            <a:r>
              <a:rPr lang="es-PE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.)</a:t>
            </a:r>
            <a:endParaRPr lang="es-PE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083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45758" y="855123"/>
            <a:ext cx="89419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This </a:t>
            </a:r>
            <a:r>
              <a:rPr lang="en-US" sz="3600" dirty="0"/>
              <a:t>educational  challenge should be the university´s responsibility in the XXI century under the question  </a:t>
            </a:r>
            <a:r>
              <a:rPr lang="en-US" sz="3600" b="1" dirty="0"/>
              <a:t>¿What </a:t>
            </a:r>
            <a:r>
              <a:rPr lang="en-US" sz="3600" b="1" dirty="0" smtClean="0"/>
              <a:t>do we </a:t>
            </a:r>
            <a:r>
              <a:rPr lang="en-US" sz="3600" b="1" dirty="0"/>
              <a:t>need, health professionals who know ethics or who behave ethically?    </a:t>
            </a:r>
            <a:endParaRPr lang="es-PE" sz="3600" dirty="0"/>
          </a:p>
          <a:p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25799476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b="1" dirty="0" smtClean="0"/>
              <a:t>ACKNOWLEDGMENTS</a:t>
            </a:r>
            <a:endParaRPr lang="es-PE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International </a:t>
            </a:r>
            <a:r>
              <a:rPr lang="es-PE" dirty="0" err="1" smtClean="0"/>
              <a:t>College</a:t>
            </a:r>
            <a:r>
              <a:rPr lang="es-PE" dirty="0" smtClean="0"/>
              <a:t> of </a:t>
            </a:r>
            <a:r>
              <a:rPr lang="es-PE" dirty="0" err="1" smtClean="0"/>
              <a:t>Person</a:t>
            </a:r>
            <a:r>
              <a:rPr lang="es-PE" dirty="0" smtClean="0"/>
              <a:t> </a:t>
            </a:r>
            <a:r>
              <a:rPr lang="es-PE" dirty="0" err="1" smtClean="0"/>
              <a:t>Centered</a:t>
            </a:r>
            <a:r>
              <a:rPr lang="es-PE" dirty="0" smtClean="0"/>
              <a:t> Medicine</a:t>
            </a:r>
          </a:p>
          <a:p>
            <a:r>
              <a:rPr lang="es-PE" dirty="0" err="1" smtClean="0"/>
              <a:t>To</a:t>
            </a:r>
            <a:r>
              <a:rPr lang="es-PE" dirty="0"/>
              <a:t> 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Paul </a:t>
            </a:r>
            <a:r>
              <a:rPr lang="es-PE" dirty="0" err="1" smtClean="0"/>
              <a:t>Tournier</a:t>
            </a:r>
            <a:r>
              <a:rPr lang="es-PE" dirty="0" smtClean="0"/>
              <a:t> </a:t>
            </a:r>
            <a:r>
              <a:rPr lang="es-PE" dirty="0" err="1" smtClean="0"/>
              <a:t>Association</a:t>
            </a:r>
            <a:endParaRPr lang="es-PE" dirty="0" smtClean="0"/>
          </a:p>
          <a:p>
            <a:r>
              <a:rPr lang="es-PE" dirty="0" err="1" smtClean="0"/>
              <a:t>To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family</a:t>
            </a:r>
            <a:r>
              <a:rPr lang="es-PE" dirty="0"/>
              <a:t> </a:t>
            </a:r>
            <a:r>
              <a:rPr lang="es-PE" dirty="0" smtClean="0"/>
              <a:t>of Paul </a:t>
            </a:r>
            <a:r>
              <a:rPr lang="es-PE" dirty="0" err="1" smtClean="0"/>
              <a:t>Tournier</a:t>
            </a:r>
            <a:endParaRPr lang="es-PE" dirty="0" smtClean="0"/>
          </a:p>
          <a:p>
            <a:r>
              <a:rPr lang="es-PE" dirty="0" err="1" smtClean="0"/>
              <a:t>To</a:t>
            </a:r>
            <a:r>
              <a:rPr lang="es-PE" dirty="0" smtClean="0"/>
              <a:t> Dr. Hans Rudolf </a:t>
            </a:r>
            <a:r>
              <a:rPr lang="es-PE" dirty="0" err="1" smtClean="0"/>
              <a:t>Pfeifer</a:t>
            </a:r>
            <a:r>
              <a:rPr lang="es-PE" dirty="0" smtClean="0"/>
              <a:t> </a:t>
            </a:r>
          </a:p>
          <a:p>
            <a:endParaRPr lang="es-PE" dirty="0"/>
          </a:p>
          <a:p>
            <a:r>
              <a:rPr lang="es-PE" dirty="0" smtClean="0"/>
              <a:t>TO THE MEMORY OF DR. </a:t>
            </a:r>
            <a:r>
              <a:rPr lang="es-PE" smtClean="0"/>
              <a:t>PAUL TOURNIER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62642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b="1" dirty="0" smtClean="0"/>
              <a:t>HUMANISM: PAUL TOURNIER (1898-1986</a:t>
            </a:r>
            <a:r>
              <a:rPr lang="es-PE" dirty="0" smtClean="0"/>
              <a:t>)</a:t>
            </a:r>
            <a:endParaRPr lang="en-US" dirty="0"/>
          </a:p>
        </p:txBody>
      </p:sp>
      <p:pic>
        <p:nvPicPr>
          <p:cNvPr id="3" name="Marcador de contenido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715" y="1719630"/>
            <a:ext cx="3745523" cy="489731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254171" y="1808385"/>
            <a:ext cx="64203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1940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published his first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book: </a:t>
            </a:r>
            <a:r>
              <a:rPr lang="en-US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Médecine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en-US" sz="36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Personne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wherein he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advocates that man is more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just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 and a mind, he is also 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 spiritual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being. </a:t>
            </a:r>
            <a:endParaRPr lang="es-PE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751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386119" y="581413"/>
            <a:ext cx="96437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dirty="0" smtClean="0"/>
              <a:t>THE PERUVIAN CONTRIBUTION</a:t>
            </a:r>
          </a:p>
          <a:p>
            <a:endParaRPr lang="es-PE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s-PE" sz="2800" dirty="0" smtClean="0"/>
              <a:t>1933. Honorio Delgado,  </a:t>
            </a:r>
            <a:r>
              <a:rPr lang="es-PE" sz="2800" dirty="0" err="1" smtClean="0"/>
              <a:t>emphazised</a:t>
            </a:r>
            <a:r>
              <a:rPr lang="es-PE" sz="2800" dirty="0" smtClean="0"/>
              <a:t>  </a:t>
            </a:r>
            <a:r>
              <a:rPr lang="es-PE" sz="2800" dirty="0" err="1" smtClean="0"/>
              <a:t>the</a:t>
            </a:r>
            <a:r>
              <a:rPr lang="es-PE" sz="2800" dirty="0" smtClean="0"/>
              <a:t> </a:t>
            </a:r>
            <a:r>
              <a:rPr lang="es-PE" sz="2800" dirty="0" err="1" smtClean="0"/>
              <a:t>importance</a:t>
            </a:r>
            <a:r>
              <a:rPr lang="es-PE" sz="2800" dirty="0" smtClean="0"/>
              <a:t> of spiritual training.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s-PE" sz="2800" dirty="0" smtClean="0"/>
              <a:t>1963. Carlos Alberto </a:t>
            </a:r>
            <a:r>
              <a:rPr lang="es-PE" sz="2800" dirty="0" err="1" smtClean="0"/>
              <a:t>Seguin</a:t>
            </a:r>
            <a:r>
              <a:rPr lang="es-PE" sz="2800" dirty="0" smtClean="0"/>
              <a:t>, </a:t>
            </a:r>
            <a:r>
              <a:rPr lang="es-PE" sz="2800" dirty="0" err="1" smtClean="0"/>
              <a:t>Unconditional</a:t>
            </a:r>
            <a:r>
              <a:rPr lang="es-PE" sz="2800" dirty="0" smtClean="0"/>
              <a:t> </a:t>
            </a:r>
            <a:r>
              <a:rPr lang="es-PE" sz="2800" dirty="0" err="1" smtClean="0"/>
              <a:t>love</a:t>
            </a:r>
            <a:r>
              <a:rPr lang="es-PE" sz="2800" dirty="0" smtClean="0"/>
              <a:t>,  he </a:t>
            </a:r>
            <a:r>
              <a:rPr lang="es-PE" sz="2800" dirty="0" err="1" smtClean="0"/>
              <a:t>Psychothereutic</a:t>
            </a:r>
            <a:r>
              <a:rPr lang="es-PE" sz="2800" dirty="0" smtClean="0"/>
              <a:t> Eros”</a:t>
            </a:r>
            <a:endParaRPr lang="es-PE" sz="2800" b="1" dirty="0"/>
          </a:p>
          <a:p>
            <a:pPr marL="457200" indent="-457200">
              <a:buFont typeface="Wingdings" pitchFamily="2" charset="2"/>
              <a:buChar char="§"/>
            </a:pPr>
            <a:r>
              <a:rPr lang="es-PE" sz="2800" dirty="0" smtClean="0"/>
              <a:t>2010. Alfonso Mendoza </a:t>
            </a:r>
            <a:r>
              <a:rPr lang="es-PE" sz="2800" dirty="0" err="1" smtClean="0"/>
              <a:t>creates</a:t>
            </a:r>
            <a:r>
              <a:rPr lang="es-PE" sz="2800" dirty="0" smtClean="0"/>
              <a:t> </a:t>
            </a:r>
            <a:r>
              <a:rPr lang="es-PE" sz="2800" dirty="0" err="1" smtClean="0"/>
              <a:t>the</a:t>
            </a:r>
            <a:r>
              <a:rPr lang="es-PE" sz="2800" dirty="0" smtClean="0"/>
              <a:t> “PATIENTS DAY”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s-PE" sz="2800" dirty="0" smtClean="0"/>
              <a:t>2013. Juan Enrique </a:t>
            </a:r>
            <a:r>
              <a:rPr lang="es-PE" sz="2800" dirty="0" err="1" smtClean="0"/>
              <a:t>Mezzich</a:t>
            </a:r>
            <a:r>
              <a:rPr lang="es-PE" sz="2800" dirty="0" smtClean="0"/>
              <a:t>, introduces </a:t>
            </a:r>
            <a:r>
              <a:rPr lang="es-PE" sz="2800" dirty="0" err="1" smtClean="0"/>
              <a:t>Person</a:t>
            </a:r>
            <a:r>
              <a:rPr lang="es-PE" sz="2800" dirty="0" smtClean="0"/>
              <a:t> </a:t>
            </a:r>
            <a:r>
              <a:rPr lang="es-PE" sz="2800" dirty="0" err="1" smtClean="0"/>
              <a:t>Centered</a:t>
            </a:r>
            <a:r>
              <a:rPr lang="es-PE" sz="2800" dirty="0" smtClean="0"/>
              <a:t> Medicine </a:t>
            </a:r>
            <a:r>
              <a:rPr lang="es-PE" sz="2800" dirty="0"/>
              <a:t>i</a:t>
            </a:r>
            <a:r>
              <a:rPr lang="es-PE" sz="2800" dirty="0" smtClean="0"/>
              <a:t>n </a:t>
            </a:r>
            <a:r>
              <a:rPr lang="es-PE" sz="2800" dirty="0" err="1" smtClean="0"/>
              <a:t>Latin</a:t>
            </a:r>
            <a:r>
              <a:rPr lang="es-PE" sz="2800" dirty="0" smtClean="0"/>
              <a:t> </a:t>
            </a:r>
            <a:r>
              <a:rPr lang="es-PE" sz="2800" dirty="0" err="1" smtClean="0"/>
              <a:t>America</a:t>
            </a:r>
            <a:r>
              <a:rPr lang="es-PE" sz="2800" dirty="0" smtClean="0"/>
              <a:t>.</a:t>
            </a:r>
          </a:p>
          <a:p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85024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3"/>
          <p:cNvSpPr/>
          <p:nvPr/>
        </p:nvSpPr>
        <p:spPr>
          <a:xfrm>
            <a:off x="1173050" y="209173"/>
            <a:ext cx="99060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PE" sz="2800" b="0" i="0" u="none" strike="noStrike" baseline="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800" b="0" i="0" u="none" strike="noStrike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2013, </a:t>
            </a:r>
            <a:r>
              <a:rPr lang="es-PE" sz="2800" b="0" i="0" u="none" strike="noStrike" baseline="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December</a:t>
            </a:r>
            <a:r>
              <a:rPr lang="es-PE" sz="2800" b="0" i="0" u="none" strike="noStrike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19. </a:t>
            </a:r>
            <a:r>
              <a:rPr lang="es-PE" sz="2800" b="0" i="1" u="none" strike="noStrike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Simposio </a:t>
            </a:r>
            <a:r>
              <a:rPr lang="es-PE" sz="2800" b="0" i="1" u="none" strike="noStrike" baseline="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2800" b="0" i="1" u="none" strike="noStrike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s-PE" sz="2800" b="0" i="1" u="none" strike="noStrike" baseline="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b="0" i="1" u="none" strike="noStrike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0" i="1" u="none" strike="noStrike" baseline="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b="0" i="1" u="none" strike="noStrike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Medicine and Health: </a:t>
            </a:r>
            <a:r>
              <a:rPr lang="es-PE" sz="2800" b="0" i="1" u="none" strike="noStrike" baseline="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University</a:t>
            </a:r>
            <a:r>
              <a:rPr lang="es-PE" sz="2800" b="0" i="1" u="none" strike="noStrike" baseline="0" dirty="0" smtClean="0">
                <a:ea typeface="Verdana" panose="020B0604030504040204" pitchFamily="34" charset="0"/>
                <a:cs typeface="Verdana" panose="020B0604030504040204" pitchFamily="34" charset="0"/>
              </a:rPr>
              <a:t> Dialogue (San Marcos and</a:t>
            </a:r>
            <a:r>
              <a:rPr lang="es-PE" sz="2800" b="0" i="1" u="none" strike="noStrike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0" i="1" u="none" strike="noStrike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Peruvian</a:t>
            </a:r>
            <a:r>
              <a:rPr lang="es-PE" sz="2800" b="0" i="1" u="none" strike="noStrike" dirty="0" smtClean="0">
                <a:ea typeface="Verdana" panose="020B0604030504040204" pitchFamily="34" charset="0"/>
                <a:cs typeface="Verdana" panose="020B0604030504040204" pitchFamily="34" charset="0"/>
              </a:rPr>
              <a:t> Cayetano Heredia </a:t>
            </a:r>
            <a:r>
              <a:rPr lang="es-PE" sz="2800" b="0" i="1" u="none" strike="noStrike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Universities</a:t>
            </a:r>
            <a:r>
              <a:rPr lang="es-PE" sz="2800" b="0" i="1" u="none" strike="noStrike" dirty="0" smtClean="0"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endParaRPr lang="es-PE" sz="2800" b="0" i="1" u="none" strike="noStrike" baseline="0" dirty="0" smtClean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PE" sz="2800" dirty="0">
                <a:ea typeface="Verdana" panose="020B0604030504040204" pitchFamily="34" charset="0"/>
                <a:cs typeface="Verdana" panose="020B0604030504040204" pitchFamily="34" charset="0"/>
              </a:rPr>
              <a:t>2014, </a:t>
            </a:r>
            <a:r>
              <a:rPr lang="es-PE" sz="2800" dirty="0" err="1">
                <a:ea typeface="Verdana" panose="020B0604030504040204" pitchFamily="34" charset="0"/>
                <a:cs typeface="Verdana" panose="020B0604030504040204" pitchFamily="34" charset="0"/>
              </a:rPr>
              <a:t>November</a:t>
            </a:r>
            <a:r>
              <a:rPr lang="es-PE" sz="2800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7-9, Buenos Aires,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Argentine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Second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International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Congress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. Latin America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Academic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Simposium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Medical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Education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participación of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following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Latin American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Academies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 of Medicine: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Argentine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PE" sz="2800" dirty="0">
                <a:ea typeface="Verdana" panose="020B0604030504040204" pitchFamily="34" charset="0"/>
                <a:cs typeface="Verdana" panose="020B0604030504040204" pitchFamily="34" charset="0"/>
              </a:rPr>
              <a:t>Bolivia, Chile, 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s-PE" sz="2800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Peru</a:t>
            </a:r>
            <a:r>
              <a:rPr lang="es-PE" sz="2800" dirty="0" smtClean="0"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s-PE" sz="2800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PE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72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16418" y="1061622"/>
            <a:ext cx="982448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2014,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14.  Meeting in Lima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Academies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Medicine of Bolivia, Colombia, Chile, Paraguay and 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Peru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2014,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Lima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Bs As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Declaration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issued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proposed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accepted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found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Latin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American Net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promote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Medicine.</a:t>
            </a: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1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56658" y="541732"/>
            <a:ext cx="975005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2015,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18-19.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participation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Academies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Medicine of Colombia, Chile and Uruguay,  WMA , OPS/OMS,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universities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San Marcos, Cayetano Heredia and Santo Toribio de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Mogrovejo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Medicine: “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Concept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carried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Lima,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Peru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s-PE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2015. A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Declaration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Lima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10145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381694" y="1000589"/>
            <a:ext cx="82083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2016.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Centered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Medicine: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Science</a:t>
            </a:r>
            <a:r>
              <a:rPr lang="es-PE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s-PE" sz="2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Humanissm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Lima, </a:t>
            </a:r>
            <a:r>
              <a:rPr lang="es-PE" sz="2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</a:t>
            </a:r>
            <a:r>
              <a:rPr lang="es-PE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16-17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Declaration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P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issued</a:t>
            </a:r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P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s-P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3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2367</TotalTime>
  <Words>1387</Words>
  <Application>Microsoft Office PowerPoint</Application>
  <PresentationFormat>Panorámica</PresentationFormat>
  <Paragraphs>244</Paragraphs>
  <Slides>31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Verdana</vt:lpstr>
      <vt:lpstr>Wingdings</vt:lpstr>
      <vt:lpstr>Tema de Office</vt:lpstr>
      <vt:lpstr>PAUL TOURNIER CONFERENCE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PERSON CENTERED LATIN AMERICAN NETWORK CURRENT PRESIDENT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UNMSM.  FACULTAD DE MEDICINA INSTITUTO DE ÉTICA EN SALUD     CONDUCTA SUICIDA EN ESTUDIANTES DE PRE-GRADO  DE LA UNIVERSIDAD NACIONAL MAYOR DE SAN MARCOS</dc:title>
  <dc:creator>Alberto</dc:creator>
  <cp:lastModifiedBy>os</cp:lastModifiedBy>
  <cp:revision>226</cp:revision>
  <dcterms:created xsi:type="dcterms:W3CDTF">2017-03-27T01:31:20Z</dcterms:created>
  <dcterms:modified xsi:type="dcterms:W3CDTF">2019-04-18T17:39:41Z</dcterms:modified>
</cp:coreProperties>
</file>